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6"/>
  </p:notesMasterIdLst>
  <p:handoutMasterIdLst>
    <p:handoutMasterId r:id="rId57"/>
  </p:handoutMasterIdLst>
  <p:sldIdLst>
    <p:sldId id="458" r:id="rId2"/>
    <p:sldId id="355" r:id="rId3"/>
    <p:sldId id="484" r:id="rId4"/>
    <p:sldId id="281" r:id="rId5"/>
    <p:sldId id="548" r:id="rId6"/>
    <p:sldId id="595" r:id="rId7"/>
    <p:sldId id="626" r:id="rId8"/>
    <p:sldId id="563" r:id="rId9"/>
    <p:sldId id="564" r:id="rId10"/>
    <p:sldId id="565" r:id="rId11"/>
    <p:sldId id="637" r:id="rId12"/>
    <p:sldId id="567" r:id="rId13"/>
    <p:sldId id="578" r:id="rId14"/>
    <p:sldId id="499" r:id="rId15"/>
    <p:sldId id="498" r:id="rId16"/>
    <p:sldId id="584" r:id="rId17"/>
    <p:sldId id="583" r:id="rId18"/>
    <p:sldId id="585" r:id="rId19"/>
    <p:sldId id="586" r:id="rId20"/>
    <p:sldId id="611" r:id="rId21"/>
    <p:sldId id="630" r:id="rId22"/>
    <p:sldId id="631" r:id="rId23"/>
    <p:sldId id="632" r:id="rId24"/>
    <p:sldId id="633" r:id="rId25"/>
    <p:sldId id="612" r:id="rId26"/>
    <p:sldId id="613" r:id="rId27"/>
    <p:sldId id="569" r:id="rId28"/>
    <p:sldId id="589" r:id="rId29"/>
    <p:sldId id="610" r:id="rId30"/>
    <p:sldId id="618" r:id="rId31"/>
    <p:sldId id="620" r:id="rId32"/>
    <p:sldId id="634" r:id="rId33"/>
    <p:sldId id="635" r:id="rId34"/>
    <p:sldId id="621" r:id="rId35"/>
    <p:sldId id="547" r:id="rId36"/>
    <p:sldId id="558" r:id="rId37"/>
    <p:sldId id="544" r:id="rId38"/>
    <p:sldId id="505" r:id="rId39"/>
    <p:sldId id="542" r:id="rId40"/>
    <p:sldId id="573" r:id="rId41"/>
    <p:sldId id="598" r:id="rId42"/>
    <p:sldId id="543" r:id="rId43"/>
    <p:sldId id="614" r:id="rId44"/>
    <p:sldId id="541" r:id="rId45"/>
    <p:sldId id="624" r:id="rId46"/>
    <p:sldId id="579" r:id="rId47"/>
    <p:sldId id="591" r:id="rId48"/>
    <p:sldId id="636" r:id="rId49"/>
    <p:sldId id="593" r:id="rId50"/>
    <p:sldId id="627" r:id="rId51"/>
    <p:sldId id="625" r:id="rId52"/>
    <p:sldId id="540" r:id="rId53"/>
    <p:sldId id="356" r:id="rId54"/>
    <p:sldId id="602" r:id="rId55"/>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33"/>
    <a:srgbClr val="33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97714" autoAdjust="0"/>
  </p:normalViewPr>
  <p:slideViewPr>
    <p:cSldViewPr>
      <p:cViewPr>
        <p:scale>
          <a:sx n="90" d="100"/>
          <a:sy n="90" d="100"/>
        </p:scale>
        <p:origin x="-1128"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image" Target="../media/image39.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image" Target="../media/image47.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image" Target="../media/image50.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26833" cy="464185"/>
          </a:xfrm>
          <a:prstGeom prst="rect">
            <a:avLst/>
          </a:prstGeom>
        </p:spPr>
        <p:txBody>
          <a:bodyPr vert="horz" lIns="92939" tIns="46470" rIns="92939" bIns="46470" rtlCol="0"/>
          <a:lstStyle>
            <a:lvl1pPr algn="l">
              <a:defRPr sz="1200"/>
            </a:lvl1pPr>
          </a:lstStyle>
          <a:p>
            <a:endParaRPr lang="en-US" dirty="0"/>
          </a:p>
        </p:txBody>
      </p:sp>
      <p:sp>
        <p:nvSpPr>
          <p:cNvPr id="3" name="Date Placeholder 2"/>
          <p:cNvSpPr>
            <a:spLocks noGrp="1"/>
          </p:cNvSpPr>
          <p:nvPr>
            <p:ph type="dt" sz="quarter" idx="1"/>
          </p:nvPr>
        </p:nvSpPr>
        <p:spPr>
          <a:xfrm>
            <a:off x="3956552" y="1"/>
            <a:ext cx="3026833" cy="464185"/>
          </a:xfrm>
          <a:prstGeom prst="rect">
            <a:avLst/>
          </a:prstGeom>
        </p:spPr>
        <p:txBody>
          <a:bodyPr vert="horz" lIns="92939" tIns="46470" rIns="92939" bIns="46470" rtlCol="0"/>
          <a:lstStyle>
            <a:lvl1pPr algn="r">
              <a:defRPr sz="1200"/>
            </a:lvl1pPr>
          </a:lstStyle>
          <a:p>
            <a:fld id="{AED5F8D9-0651-40D0-A9E2-C8923FB98099}" type="datetimeFigureOut">
              <a:rPr lang="en-US" smtClean="0"/>
              <a:pPr/>
              <a:t>8/5/2015</a:t>
            </a:fld>
            <a:endParaRPr lang="en-US" dirty="0"/>
          </a:p>
        </p:txBody>
      </p:sp>
      <p:sp>
        <p:nvSpPr>
          <p:cNvPr id="4" name="Footer Placeholder 3"/>
          <p:cNvSpPr>
            <a:spLocks noGrp="1"/>
          </p:cNvSpPr>
          <p:nvPr>
            <p:ph type="ftr" sz="quarter" idx="2"/>
          </p:nvPr>
        </p:nvSpPr>
        <p:spPr>
          <a:xfrm>
            <a:off x="1" y="8817904"/>
            <a:ext cx="3026833" cy="464185"/>
          </a:xfrm>
          <a:prstGeom prst="rect">
            <a:avLst/>
          </a:prstGeom>
        </p:spPr>
        <p:txBody>
          <a:bodyPr vert="horz" lIns="92939" tIns="46470" rIns="92939" bIns="4647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2" y="8817904"/>
            <a:ext cx="3026833" cy="464185"/>
          </a:xfrm>
          <a:prstGeom prst="rect">
            <a:avLst/>
          </a:prstGeom>
        </p:spPr>
        <p:txBody>
          <a:bodyPr vert="horz" lIns="92939" tIns="46470" rIns="92939" bIns="46470" rtlCol="0" anchor="b"/>
          <a:lstStyle>
            <a:lvl1pPr algn="r">
              <a:defRPr sz="1200"/>
            </a:lvl1pPr>
          </a:lstStyle>
          <a:p>
            <a:fld id="{46697118-9027-4848-B240-274373EE45AA}" type="slidenum">
              <a:rPr lang="en-US" smtClean="0"/>
              <a:pPr/>
              <a:t>‹#›</a:t>
            </a:fld>
            <a:endParaRPr lang="en-US" dirty="0"/>
          </a:p>
        </p:txBody>
      </p:sp>
    </p:spTree>
    <p:extLst>
      <p:ext uri="{BB962C8B-B14F-4D97-AF65-F5344CB8AC3E}">
        <p14:creationId xmlns:p14="http://schemas.microsoft.com/office/powerpoint/2010/main" val="38081739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26833" cy="464185"/>
          </a:xfrm>
          <a:prstGeom prst="rect">
            <a:avLst/>
          </a:prstGeom>
        </p:spPr>
        <p:txBody>
          <a:bodyPr vert="horz" lIns="92939" tIns="46470" rIns="92939" bIns="46470" rtlCol="0"/>
          <a:lstStyle>
            <a:lvl1pPr algn="l">
              <a:defRPr sz="1200"/>
            </a:lvl1pPr>
          </a:lstStyle>
          <a:p>
            <a:endParaRPr lang="en-US" dirty="0"/>
          </a:p>
        </p:txBody>
      </p:sp>
      <p:sp>
        <p:nvSpPr>
          <p:cNvPr id="3" name="Date Placeholder 2"/>
          <p:cNvSpPr>
            <a:spLocks noGrp="1"/>
          </p:cNvSpPr>
          <p:nvPr>
            <p:ph type="dt" idx="1"/>
          </p:nvPr>
        </p:nvSpPr>
        <p:spPr>
          <a:xfrm>
            <a:off x="3956552" y="1"/>
            <a:ext cx="3026833" cy="464185"/>
          </a:xfrm>
          <a:prstGeom prst="rect">
            <a:avLst/>
          </a:prstGeom>
        </p:spPr>
        <p:txBody>
          <a:bodyPr vert="horz" lIns="92939" tIns="46470" rIns="92939" bIns="46470" rtlCol="0"/>
          <a:lstStyle>
            <a:lvl1pPr algn="r">
              <a:defRPr sz="1200"/>
            </a:lvl1pPr>
          </a:lstStyle>
          <a:p>
            <a:fld id="{3A2B0C9D-36F4-4C7B-8994-248BA3061848}" type="datetimeFigureOut">
              <a:rPr lang="en-US" smtClean="0"/>
              <a:pPr/>
              <a:t>8/5/2015</a:t>
            </a:fld>
            <a:endParaRPr lang="en-US" dirty="0"/>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39" tIns="46470" rIns="92939" bIns="46470" rtlCol="0" anchor="ctr"/>
          <a:lstStyle/>
          <a:p>
            <a:endParaRPr lang="en-US" dirty="0"/>
          </a:p>
        </p:txBody>
      </p:sp>
      <p:sp>
        <p:nvSpPr>
          <p:cNvPr id="5" name="Notes Placeholder 4"/>
          <p:cNvSpPr>
            <a:spLocks noGrp="1"/>
          </p:cNvSpPr>
          <p:nvPr>
            <p:ph type="body" sz="quarter" idx="3"/>
          </p:nvPr>
        </p:nvSpPr>
        <p:spPr>
          <a:xfrm>
            <a:off x="698500" y="4409759"/>
            <a:ext cx="5588000" cy="4177665"/>
          </a:xfrm>
          <a:prstGeom prst="rect">
            <a:avLst/>
          </a:prstGeom>
        </p:spPr>
        <p:txBody>
          <a:bodyPr vert="horz" lIns="92939" tIns="46470" rIns="92939" bIns="4647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17904"/>
            <a:ext cx="3026833" cy="464185"/>
          </a:xfrm>
          <a:prstGeom prst="rect">
            <a:avLst/>
          </a:prstGeom>
        </p:spPr>
        <p:txBody>
          <a:bodyPr vert="horz" lIns="92939" tIns="46470" rIns="92939" bIns="4647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2" y="8817904"/>
            <a:ext cx="3026833" cy="464185"/>
          </a:xfrm>
          <a:prstGeom prst="rect">
            <a:avLst/>
          </a:prstGeom>
        </p:spPr>
        <p:txBody>
          <a:bodyPr vert="horz" lIns="92939" tIns="46470" rIns="92939" bIns="46470" rtlCol="0" anchor="b"/>
          <a:lstStyle>
            <a:lvl1pPr algn="r">
              <a:defRPr sz="1200"/>
            </a:lvl1pPr>
          </a:lstStyle>
          <a:p>
            <a:fld id="{924A56EA-9CD9-4EA0-8BE0-9D9B53B7D068}" type="slidenum">
              <a:rPr lang="en-US" smtClean="0"/>
              <a:pPr/>
              <a:t>‹#›</a:t>
            </a:fld>
            <a:endParaRPr lang="en-US" dirty="0"/>
          </a:p>
        </p:txBody>
      </p:sp>
    </p:spTree>
    <p:extLst>
      <p:ext uri="{BB962C8B-B14F-4D97-AF65-F5344CB8AC3E}">
        <p14:creationId xmlns:p14="http://schemas.microsoft.com/office/powerpoint/2010/main" val="94237659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2D0DD-7686-42DD-8A87-9A3A067AFC32}" type="slidenum">
              <a:rPr lang="en-US" smtClean="0"/>
              <a:pPr/>
              <a:t>1</a:t>
            </a:fld>
            <a:endParaRPr lang="en-US" dirty="0"/>
          </a:p>
        </p:txBody>
      </p:sp>
    </p:spTree>
    <p:extLst>
      <p:ext uri="{BB962C8B-B14F-4D97-AF65-F5344CB8AC3E}">
        <p14:creationId xmlns:p14="http://schemas.microsoft.com/office/powerpoint/2010/main" val="1316303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Was 62.8% at time. </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12</a:t>
            </a:fld>
            <a:endParaRPr lang="en-US" dirty="0"/>
          </a:p>
        </p:txBody>
      </p:sp>
    </p:spTree>
    <p:extLst>
      <p:ext uri="{BB962C8B-B14F-4D97-AF65-F5344CB8AC3E}">
        <p14:creationId xmlns:p14="http://schemas.microsoft.com/office/powerpoint/2010/main" val="1768596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Was 62.8% at time. </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13</a:t>
            </a:fld>
            <a:endParaRPr lang="en-US" dirty="0"/>
          </a:p>
        </p:txBody>
      </p:sp>
    </p:spTree>
    <p:extLst>
      <p:ext uri="{BB962C8B-B14F-4D97-AF65-F5344CB8AC3E}">
        <p14:creationId xmlns:p14="http://schemas.microsoft.com/office/powerpoint/2010/main" val="1768596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516A24-DBC4-4810-9BAE-CF323D965598}" type="slidenum">
              <a:rPr lang="en-US" smtClean="0"/>
              <a:pPr/>
              <a:t>19</a:t>
            </a:fld>
            <a:endParaRPr lang="en-US" dirty="0"/>
          </a:p>
        </p:txBody>
      </p:sp>
    </p:spTree>
    <p:extLst>
      <p:ext uri="{BB962C8B-B14F-4D97-AF65-F5344CB8AC3E}">
        <p14:creationId xmlns:p14="http://schemas.microsoft.com/office/powerpoint/2010/main" val="2805088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2013 ERP</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24</a:t>
            </a:fld>
            <a:endParaRPr lang="en-US" dirty="0"/>
          </a:p>
        </p:txBody>
      </p:sp>
    </p:spTree>
    <p:extLst>
      <p:ext uri="{BB962C8B-B14F-4D97-AF65-F5344CB8AC3E}">
        <p14:creationId xmlns:p14="http://schemas.microsoft.com/office/powerpoint/2010/main" val="1001350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Vacancies grew faster than we expected.</a:t>
            </a:r>
            <a:r>
              <a:rPr lang="en-US" baseline="0" dirty="0" smtClean="0"/>
              <a:t>  By 2016 </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33</a:t>
            </a:fld>
            <a:endParaRPr lang="en-US" dirty="0"/>
          </a:p>
        </p:txBody>
      </p:sp>
    </p:spTree>
    <p:extLst>
      <p:ext uri="{BB962C8B-B14F-4D97-AF65-F5344CB8AC3E}">
        <p14:creationId xmlns:p14="http://schemas.microsoft.com/office/powerpoint/2010/main" val="9016344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AW Phillips</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36</a:t>
            </a:fld>
            <a:endParaRPr lang="en-US" dirty="0"/>
          </a:p>
        </p:txBody>
      </p:sp>
    </p:spTree>
    <p:extLst>
      <p:ext uri="{BB962C8B-B14F-4D97-AF65-F5344CB8AC3E}">
        <p14:creationId xmlns:p14="http://schemas.microsoft.com/office/powerpoint/2010/main" val="3915163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53</a:t>
            </a:fld>
            <a:endParaRPr lang="en-US" dirty="0"/>
          </a:p>
        </p:txBody>
      </p:sp>
    </p:spTree>
    <p:extLst>
      <p:ext uri="{BB962C8B-B14F-4D97-AF65-F5344CB8AC3E}">
        <p14:creationId xmlns:p14="http://schemas.microsoft.com/office/powerpoint/2010/main" val="3607002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2</a:t>
            </a:fld>
            <a:endParaRPr lang="en-US" dirty="0"/>
          </a:p>
        </p:txBody>
      </p:sp>
    </p:spTree>
    <p:extLst>
      <p:ext uri="{BB962C8B-B14F-4D97-AF65-F5344CB8AC3E}">
        <p14:creationId xmlns:p14="http://schemas.microsoft.com/office/powerpoint/2010/main" val="2971234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3</a:t>
            </a:fld>
            <a:endParaRPr lang="en-US" dirty="0"/>
          </a:p>
        </p:txBody>
      </p:sp>
    </p:spTree>
    <p:extLst>
      <p:ext uri="{BB962C8B-B14F-4D97-AF65-F5344CB8AC3E}">
        <p14:creationId xmlns:p14="http://schemas.microsoft.com/office/powerpoint/2010/main" val="958272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5</a:t>
            </a:fld>
            <a:endParaRPr lang="en-US" dirty="0"/>
          </a:p>
        </p:txBody>
      </p:sp>
    </p:spTree>
    <p:extLst>
      <p:ext uri="{BB962C8B-B14F-4D97-AF65-F5344CB8AC3E}">
        <p14:creationId xmlns:p14="http://schemas.microsoft.com/office/powerpoint/2010/main" val="3898759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Down 4.7 pp from peak. </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6</a:t>
            </a:fld>
            <a:endParaRPr lang="en-US" dirty="0"/>
          </a:p>
        </p:txBody>
      </p:sp>
    </p:spTree>
    <p:extLst>
      <p:ext uri="{BB962C8B-B14F-4D97-AF65-F5344CB8AC3E}">
        <p14:creationId xmlns:p14="http://schemas.microsoft.com/office/powerpoint/2010/main" val="3107092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698500"/>
            <a:ext cx="4638675" cy="3479800"/>
          </a:xfrm>
          <a:prstGeom prst="rect">
            <a:avLst/>
          </a:prstGeom>
        </p:spPr>
      </p:sp>
      <p:sp>
        <p:nvSpPr>
          <p:cNvPr id="3" name="Notes Placeholder 2"/>
          <p:cNvSpPr>
            <a:spLocks noGrp="1"/>
          </p:cNvSpPr>
          <p:nvPr>
            <p:ph type="body" idx="1"/>
          </p:nvPr>
        </p:nvSpPr>
        <p:spPr/>
        <p:txBody>
          <a:bodyPr>
            <a:normAutofit/>
          </a:bodyPr>
          <a:lstStyle/>
          <a:p>
            <a:r>
              <a:rPr lang="en-US" dirty="0" smtClean="0"/>
              <a:t>Demographics</a:t>
            </a:r>
            <a:r>
              <a:rPr lang="en-US" baseline="0" dirty="0" smtClean="0"/>
              <a:t> about 2/3</a:t>
            </a:r>
            <a:r>
              <a:rPr lang="en-US" baseline="30000" dirty="0" smtClean="0"/>
              <a:t>rd</a:t>
            </a:r>
            <a:r>
              <a:rPr lang="en-US" baseline="0" dirty="0" smtClean="0"/>
              <a:t> of recent slowdown</a:t>
            </a:r>
            <a:endParaRPr lang="en-US" dirty="0"/>
          </a:p>
        </p:txBody>
      </p:sp>
      <p:sp>
        <p:nvSpPr>
          <p:cNvPr id="4" name="Slide Number Placeholder 3"/>
          <p:cNvSpPr>
            <a:spLocks noGrp="1"/>
          </p:cNvSpPr>
          <p:nvPr>
            <p:ph type="sldNum" sz="quarter" idx="10"/>
          </p:nvPr>
        </p:nvSpPr>
        <p:spPr/>
        <p:txBody>
          <a:bodyPr/>
          <a:lstStyle/>
          <a:p>
            <a:fld id="{254B0299-0D66-44A1-B268-5D38427BEC3C}" type="slidenum">
              <a:rPr lang="en-US" smtClean="0"/>
              <a:pPr/>
              <a:t>8</a:t>
            </a:fld>
            <a:endParaRPr lang="en-US" dirty="0"/>
          </a:p>
        </p:txBody>
      </p:sp>
    </p:spTree>
    <p:extLst>
      <p:ext uri="{BB962C8B-B14F-4D97-AF65-F5344CB8AC3E}">
        <p14:creationId xmlns:p14="http://schemas.microsoft.com/office/powerpoint/2010/main" val="3346610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Was 64.2% at time. </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9</a:t>
            </a:fld>
            <a:endParaRPr lang="en-US" dirty="0"/>
          </a:p>
        </p:txBody>
      </p:sp>
    </p:spTree>
    <p:extLst>
      <p:ext uri="{BB962C8B-B14F-4D97-AF65-F5344CB8AC3E}">
        <p14:creationId xmlns:p14="http://schemas.microsoft.com/office/powerpoint/2010/main" val="1539068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Was 63.8% at time. </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10</a:t>
            </a:fld>
            <a:endParaRPr lang="en-US" dirty="0"/>
          </a:p>
        </p:txBody>
      </p:sp>
    </p:spTree>
    <p:extLst>
      <p:ext uri="{BB962C8B-B14F-4D97-AF65-F5344CB8AC3E}">
        <p14:creationId xmlns:p14="http://schemas.microsoft.com/office/powerpoint/2010/main" val="3495644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Was 63.5% at time. </a:t>
            </a:r>
            <a:r>
              <a:rPr lang="en-US" sz="1200" dirty="0" smtClean="0"/>
              <a:t>[Note: ur fell to 6.7%.]</a:t>
            </a:r>
            <a:endParaRPr lang="en-US" dirty="0"/>
          </a:p>
        </p:txBody>
      </p:sp>
      <p:sp>
        <p:nvSpPr>
          <p:cNvPr id="4" name="Slide Number Placeholder 3"/>
          <p:cNvSpPr>
            <a:spLocks noGrp="1"/>
          </p:cNvSpPr>
          <p:nvPr>
            <p:ph type="sldNum" sz="quarter" idx="10"/>
          </p:nvPr>
        </p:nvSpPr>
        <p:spPr/>
        <p:txBody>
          <a:bodyPr/>
          <a:lstStyle/>
          <a:p>
            <a:fld id="{924A56EA-9CD9-4EA0-8BE0-9D9B53B7D068}" type="slidenum">
              <a:rPr lang="en-US" smtClean="0"/>
              <a:pPr/>
              <a:t>11</a:t>
            </a:fld>
            <a:endParaRPr lang="en-US" dirty="0"/>
          </a:p>
        </p:txBody>
      </p:sp>
    </p:spTree>
    <p:extLst>
      <p:ext uri="{BB962C8B-B14F-4D97-AF65-F5344CB8AC3E}">
        <p14:creationId xmlns:p14="http://schemas.microsoft.com/office/powerpoint/2010/main" val="2530449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noFill/>
        </p:spPr>
        <p:txBody>
          <a:bodyPr/>
          <a:lstStyle>
            <a:lvl1pPr>
              <a:defRPr sz="3600" b="1">
                <a:solidFill>
                  <a:schemeClr val="tx1"/>
                </a:solidFill>
              </a:defRPr>
            </a:lvl1pPr>
          </a:lstStyle>
          <a:p>
            <a:r>
              <a:rPr lang="en-US" smtClean="0"/>
              <a:t>Click to edit Master title style</a:t>
            </a:r>
            <a:endParaRPr lang="en-US"/>
          </a:p>
        </p:txBody>
      </p:sp>
      <p:sp>
        <p:nvSpPr>
          <p:cNvPr id="3" name="Subtitle 2"/>
          <p:cNvSpPr>
            <a:spLocks noGrp="1"/>
          </p:cNvSpPr>
          <p:nvPr>
            <p:ph type="subTitle" idx="1"/>
          </p:nvPr>
        </p:nvSpPr>
        <p:spPr>
          <a:xfrm>
            <a:off x="685800" y="3886200"/>
            <a:ext cx="7772400" cy="1752600"/>
          </a:xfrm>
        </p:spPr>
        <p:txBody>
          <a:bodyPr>
            <a:normAutofit/>
          </a:bodyPr>
          <a:lstStyle>
            <a:lvl1pPr marL="0" indent="0" algn="ctr">
              <a:spcBef>
                <a:spcPts val="0"/>
              </a:spcBef>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15626067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chorCtr="0"/>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2"/>
          </p:nvPr>
        </p:nvSpPr>
        <p:spPr>
          <a:xfrm>
            <a:off x="-1" y="6482117"/>
            <a:ext cx="3341511" cy="375883"/>
          </a:xfrm>
          <a:prstGeom prst="rect">
            <a:avLst/>
          </a:prstGeom>
          <a:noFill/>
        </p:spPr>
        <p:txBody>
          <a:bodyPr vert="horz" lIns="91440" tIns="45720" rIns="91440" bIns="45720" rtlCol="0" anchor="ctr"/>
          <a:lstStyle>
            <a:lvl1pPr algn="l">
              <a:defRPr sz="1200">
                <a:solidFill>
                  <a:schemeClr val="bg1"/>
                </a:solidFill>
                <a:latin typeface="Georgia" panose="02040502050405020303" pitchFamily="18" charset="0"/>
              </a:defRPr>
            </a:lvl1pPr>
          </a:lstStyle>
          <a:p>
            <a:r>
              <a:rPr lang="en-US" dirty="0" smtClean="0">
                <a:solidFill>
                  <a:prstClr val="white"/>
                </a:solidFill>
              </a:rPr>
              <a:t>July 22, 2015</a:t>
            </a:r>
            <a:endParaRPr lang="en-US" dirty="0">
              <a:solidFill>
                <a:prstClr val="white"/>
              </a:solidFill>
            </a:endParaRPr>
          </a:p>
        </p:txBody>
      </p:sp>
      <p:sp>
        <p:nvSpPr>
          <p:cNvPr id="13" name="Slide Number Placeholder 5"/>
          <p:cNvSpPr>
            <a:spLocks noGrp="1"/>
          </p:cNvSpPr>
          <p:nvPr>
            <p:ph type="sldNum" sz="quarter" idx="4"/>
          </p:nvPr>
        </p:nvSpPr>
        <p:spPr>
          <a:xfrm>
            <a:off x="6553200" y="6486864"/>
            <a:ext cx="2580042" cy="365125"/>
          </a:xfrm>
          <a:prstGeom prst="rect">
            <a:avLst/>
          </a:prstGeom>
          <a:noFill/>
        </p:spPr>
        <p:txBody>
          <a:bodyPr vert="horz" lIns="91440" tIns="45720" rIns="91440" bIns="45720" rtlCol="0" anchor="ctr"/>
          <a:lstStyle>
            <a:lvl1pPr algn="r">
              <a:defRPr sz="1200">
                <a:solidFill>
                  <a:schemeClr val="bg1"/>
                </a:solidFill>
                <a:latin typeface="Georgia" panose="02040502050405020303" pitchFamily="18" charset="0"/>
              </a:defRPr>
            </a:lvl1pPr>
          </a:lstStyle>
          <a:p>
            <a:fld id="{6FB43660-FFB9-438F-8DC4-BC79AD108D53}"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819240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2"/>
          </p:nvPr>
        </p:nvSpPr>
        <p:spPr>
          <a:xfrm>
            <a:off x="-1" y="6482117"/>
            <a:ext cx="3341511" cy="375883"/>
          </a:xfrm>
          <a:prstGeom prst="rect">
            <a:avLst/>
          </a:prstGeom>
          <a:noFill/>
        </p:spPr>
        <p:txBody>
          <a:bodyPr vert="horz" lIns="91440" tIns="45720" rIns="91440" bIns="45720" rtlCol="0" anchor="ctr"/>
          <a:lstStyle>
            <a:lvl1pPr algn="l">
              <a:defRPr sz="1200">
                <a:solidFill>
                  <a:schemeClr val="bg1"/>
                </a:solidFill>
                <a:latin typeface="Georgia" panose="02040502050405020303" pitchFamily="18" charset="0"/>
              </a:defRPr>
            </a:lvl1pPr>
          </a:lstStyle>
          <a:p>
            <a:r>
              <a:rPr lang="en-US" dirty="0" smtClean="0">
                <a:solidFill>
                  <a:prstClr val="white"/>
                </a:solidFill>
              </a:rPr>
              <a:t>July 22, 2015</a:t>
            </a:r>
            <a:endParaRPr lang="en-US" dirty="0">
              <a:solidFill>
                <a:prstClr val="white"/>
              </a:solidFill>
            </a:endParaRPr>
          </a:p>
        </p:txBody>
      </p:sp>
      <p:sp>
        <p:nvSpPr>
          <p:cNvPr id="6" name="Slide Number Placeholder 5"/>
          <p:cNvSpPr>
            <a:spLocks noGrp="1"/>
          </p:cNvSpPr>
          <p:nvPr>
            <p:ph type="sldNum" sz="quarter" idx="4"/>
          </p:nvPr>
        </p:nvSpPr>
        <p:spPr>
          <a:xfrm>
            <a:off x="6553200" y="6486864"/>
            <a:ext cx="2580042" cy="365125"/>
          </a:xfrm>
          <a:prstGeom prst="rect">
            <a:avLst/>
          </a:prstGeom>
          <a:noFill/>
        </p:spPr>
        <p:txBody>
          <a:bodyPr vert="horz" lIns="91440" tIns="45720" rIns="91440" bIns="45720" rtlCol="0" anchor="ctr"/>
          <a:lstStyle>
            <a:lvl1pPr algn="r">
              <a:defRPr sz="1200">
                <a:solidFill>
                  <a:schemeClr val="bg1"/>
                </a:solidFill>
                <a:latin typeface="Georgia" panose="02040502050405020303" pitchFamily="18" charset="0"/>
              </a:defRPr>
            </a:lvl1pPr>
          </a:lstStyle>
          <a:p>
            <a:fld id="{6FB43660-FFB9-438F-8DC4-BC79AD108D53}"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7778480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dirty="0" smtClean="0">
                <a:solidFill>
                  <a:prstClr val="white"/>
                </a:solidFill>
              </a:rPr>
              <a:t>July 22, 2015</a:t>
            </a:r>
            <a:endParaRPr lang="en-US" dirty="0">
              <a:solidFill>
                <a:prstClr val="white"/>
              </a:solidFill>
            </a:endParaRPr>
          </a:p>
        </p:txBody>
      </p:sp>
      <p:sp>
        <p:nvSpPr>
          <p:cNvPr id="7" name="Slide Number Placeholder 6"/>
          <p:cNvSpPr>
            <a:spLocks noGrp="1"/>
          </p:cNvSpPr>
          <p:nvPr>
            <p:ph type="sldNum" sz="quarter" idx="12"/>
          </p:nvPr>
        </p:nvSpPr>
        <p:spPr/>
        <p:txBody>
          <a:bodyPr/>
          <a:lstStyle/>
          <a:p>
            <a:fld id="{86D0B537-723D-4283-A96E-7B52D8431404}"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5265705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6477587"/>
            <a:ext cx="9144000" cy="381000"/>
          </a:xfrm>
          <a:prstGeom prst="rect">
            <a:avLst/>
          </a:prstGeom>
          <a:solidFill>
            <a:srgbClr val="E875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Placeholder 1"/>
          <p:cNvSpPr>
            <a:spLocks noGrp="1"/>
          </p:cNvSpPr>
          <p:nvPr>
            <p:ph type="title"/>
          </p:nvPr>
        </p:nvSpPr>
        <p:spPr>
          <a:xfrm>
            <a:off x="0" y="0"/>
            <a:ext cx="9144000" cy="990600"/>
          </a:xfrm>
          <a:prstGeom prst="rect">
            <a:avLst/>
          </a:prstGeom>
          <a:solidFill>
            <a:schemeClr val="tx1"/>
          </a:solidFill>
        </p:spPr>
        <p:txBody>
          <a:bodyPr vert="horz" lIns="91440" tIns="45720" rIns="91440" bIns="4572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 y="6482117"/>
            <a:ext cx="3341511" cy="375883"/>
          </a:xfrm>
          <a:prstGeom prst="rect">
            <a:avLst/>
          </a:prstGeom>
          <a:noFill/>
        </p:spPr>
        <p:txBody>
          <a:bodyPr vert="horz" lIns="91440" tIns="45720" rIns="91440" bIns="45720" rtlCol="0" anchor="ctr"/>
          <a:lstStyle>
            <a:lvl1pPr algn="l">
              <a:defRPr sz="1200">
                <a:solidFill>
                  <a:schemeClr val="bg1"/>
                </a:solidFill>
                <a:latin typeface="Georgia" panose="02040502050405020303" pitchFamily="18" charset="0"/>
              </a:defRPr>
            </a:lvl1pPr>
          </a:lstStyle>
          <a:p>
            <a:r>
              <a:rPr lang="en-US" dirty="0" smtClean="0">
                <a:solidFill>
                  <a:prstClr val="white"/>
                </a:solidFill>
              </a:rPr>
              <a:t>July 22, 2015</a:t>
            </a:r>
            <a:endParaRPr lang="en-US" dirty="0">
              <a:solidFill>
                <a:prstClr val="white"/>
              </a:solidFill>
            </a:endParaRPr>
          </a:p>
        </p:txBody>
      </p:sp>
      <p:sp>
        <p:nvSpPr>
          <p:cNvPr id="6" name="Slide Number Placeholder 5"/>
          <p:cNvSpPr>
            <a:spLocks noGrp="1"/>
          </p:cNvSpPr>
          <p:nvPr>
            <p:ph type="sldNum" sz="quarter" idx="4"/>
          </p:nvPr>
        </p:nvSpPr>
        <p:spPr>
          <a:xfrm>
            <a:off x="6553200" y="6486864"/>
            <a:ext cx="2580042" cy="365125"/>
          </a:xfrm>
          <a:prstGeom prst="rect">
            <a:avLst/>
          </a:prstGeom>
          <a:noFill/>
        </p:spPr>
        <p:txBody>
          <a:bodyPr vert="horz" lIns="91440" tIns="45720" rIns="91440" bIns="45720" rtlCol="0" anchor="ctr"/>
          <a:lstStyle>
            <a:lvl1pPr algn="r">
              <a:defRPr sz="1200">
                <a:solidFill>
                  <a:schemeClr val="bg1"/>
                </a:solidFill>
                <a:latin typeface="Georgia" panose="02040502050405020303" pitchFamily="18" charset="0"/>
              </a:defRPr>
            </a:lvl1pPr>
          </a:lstStyle>
          <a:p>
            <a:fld id="{6FB43660-FFB9-438F-8DC4-BC79AD108D53}"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225597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iming>
    <p:tnLst>
      <p:par>
        <p:cTn id="1" dur="indefinite" restart="never" nodeType="tmRoot"/>
      </p:par>
    </p:tnLst>
  </p:timing>
  <p:hf hdr="0" ftr="0"/>
  <p:txStyles>
    <p:titleStyle>
      <a:lvl1pPr algn="ctr" defTabSz="914400" rtl="0" eaLnBrk="1" latinLnBrk="0" hangingPunct="1">
        <a:spcBef>
          <a:spcPct val="0"/>
        </a:spcBef>
        <a:buNone/>
        <a:defRPr sz="2800" b="0" kern="1200">
          <a:solidFill>
            <a:schemeClr val="bg1"/>
          </a:solidFill>
          <a:latin typeface="Georgia" panose="02040502050405020303" pitchFamily="18"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Georgia" panose="02040502050405020303"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Georgia" panose="02040502050405020303"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Georgia" panose="02040502050405020303"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11.png"/><Relationship Id="rId5" Type="http://schemas.openxmlformats.org/officeDocument/2006/relationships/image" Target="../media/image12.emf"/><Relationship Id="rId4" Type="http://schemas.openxmlformats.org/officeDocument/2006/relationships/oleObject" Target="file:///\\files\davidcho\Alan\Presentations\Charts\Labor%20Force%20Participation%20Rate%20-%20GS.xlsx!CHARTS!%5bLabor%20Force%20Participation%20Rate%20-%20GS.xlsx%5dCHARTS%20Chart%203"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image" Target="../media/image13.emf"/><Relationship Id="rId5" Type="http://schemas.openxmlformats.org/officeDocument/2006/relationships/oleObject" Target="file:///\\files\davidcho\Alan\Presentations\Charts\Labor%20Force%20Participation%20Rate%20-%20GS.xlsx!CHARTS!%5bLabor%20Force%20Participation%20Rate%20-%20GS.xlsx%5dCHARTS%20Chart%204" TargetMode="Externa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vmlDrawing" Target="../drawings/vmlDrawing9.vml"/><Relationship Id="rId6" Type="http://schemas.openxmlformats.org/officeDocument/2006/relationships/image" Target="../media/image14.emf"/><Relationship Id="rId5" Type="http://schemas.openxmlformats.org/officeDocument/2006/relationships/oleObject" Target="file:///\\files\davidcho\Alan\Presentations\Charts\Labor%20Force%20Participation%20Rate%20-%20GS.xlsx!CHARTS!%5bLabor%20Force%20Participation%20Rate%20-%20GS.xlsx%5dCHARTS%20Chart%205" TargetMode="Externa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15.emf"/><Relationship Id="rId5" Type="http://schemas.openxmlformats.org/officeDocument/2006/relationships/oleObject" Target="file:///\\files\davidcho\Alan\Presentations\Charts\Labor%20Force%20Participation%20Rate%20-%20GS.xlsx!CHARTS!%5bLabor%20Force%20Participation%20Rate%20-%20GS.xlsx%5dCHARTS%20Chart%206" TargetMode="Externa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oleObject" Target="file:///\\Files\davidcho\Alan\Presentations\Charts\Transition%20Rates%20by%20Duration%20of%20Unemployment.xlsx!CHARTS!%5bTransition%20Rates%20by%20Duration%20of%20Unemployment.xlsx%5dCHARTS%20Chart%206" TargetMode="External"/><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16.emf"/></Relationships>
</file>

<file path=ppt/slides/_rels/slide15.xml.rels><?xml version="1.0" encoding="UTF-8" standalone="yes"?>
<Relationships xmlns="http://schemas.openxmlformats.org/package/2006/relationships"><Relationship Id="rId3" Type="http://schemas.openxmlformats.org/officeDocument/2006/relationships/oleObject" Target="file:///\\Files\davidcho\Alan\Presentations\Charts\Transition%20Rates%20by%20Duration%20of%20Unemployment.xlsx!CHARTS!%5bTransition%20Rates%20by%20Duration%20of%20Unemployment.xlsx%5dCHARTS%20Chart%201" TargetMode="External"/><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file:///\\Files\davidcho\Alan\Presentations\Charts\Labor%20Force%20Status%20Flows.xlsx!CHART!%5bLabor%20Force%20Status%20Flows.xlsx%5dCHART%20Chart%2017" TargetMode="External"/><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3" Type="http://schemas.openxmlformats.org/officeDocument/2006/relationships/oleObject" Target="file:///\\files\davidcho\Alan\Presentations\Charts\Labor%20Force%20Participation%20Rate%20and%20Trends.xlsx!CHART!%5bLabor%20Force%20Participation%20Rate%20and%20Trends.xlsx%5dCHART%20Chart%2017" TargetMode="External"/><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5.emf"/></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oleObject" Target="file:///\\Files\davidcho\Alan\Presentations\Charts\Beveridge%20Curve%20Forecast.xlsx!CHARTS!%5bBeveridge%20Curve%20Forecast.xlsx%5dCHARTS%20Chart%203" TargetMode="Externa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8.jpeg"/><Relationship Id="rId4" Type="http://schemas.openxmlformats.org/officeDocument/2006/relationships/image" Target="../media/image27.emf"/></Relationships>
</file>

<file path=ppt/slides/_rels/slide26.xml.rels><?xml version="1.0" encoding="UTF-8" standalone="yes"?>
<Relationships xmlns="http://schemas.openxmlformats.org/package/2006/relationships"><Relationship Id="rId3" Type="http://schemas.openxmlformats.org/officeDocument/2006/relationships/oleObject" Target="file:///\\files\davidcho\Alan\Presentations\Charts\Beveridge%20Curves.xlsx!CHARTS!%5bBeveridge%20Curves.xlsx%5dCHARTS%20Chart%208" TargetMode="Externa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9.emf"/></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file:///\\files\davidcho\Alan\Presentations\Charts\Calibrated%20Model%20of%20Transition%20Rates%20by%20Duration%20of%20Unemployment.xlsx!CHARTS!%5bCalibrated%20Model%20of%20Transition%20Rates%20by%20Duration%20of%20Unemployment.xlsx%5dCHARTS%20Chart%201" TargetMode="External"/><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31.emf"/></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file:///\\Files\davidcho\Alan\Presentations\Charts\Unemployment%20Rates%20by%20Duration.xlsx!CHARTS!%5bUnemployment%20Rates%20by%20Duration.xlsx%5dCHARTS%20Chart%203"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36.emf"/><Relationship Id="rId4" Type="http://schemas.openxmlformats.org/officeDocument/2006/relationships/oleObject" Target="file:///\\files\davidcho\Alan\Presentations\Charts\Beveridge%20Curve%20Forecast.xlsx!CHARTS!%5bBeveridge%20Curve%20Forecast.xlsx%5dCHARTS%20Chart%204" TargetMode="External"/></Relationships>
</file>

<file path=ppt/slides/_rels/slide34.xml.rels><?xml version="1.0" encoding="UTF-8" standalone="yes"?>
<Relationships xmlns="http://schemas.openxmlformats.org/package/2006/relationships"><Relationship Id="rId3" Type="http://schemas.openxmlformats.org/officeDocument/2006/relationships/oleObject" Target="file:///\\files\davidcho\Alan\Presentations\Charts\Beveridge%20Curve%20Forecast.xlsx!CHARTS!%5bBeveridge%20Curve%20Forecast.xlsx%5dCHARTS%20Chart%205" TargetMode="External"/><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37.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oleObject" Target="file:///\\Files\davidcho\Alan\Presentations\Charts\Phillips%20Curves.xlsx!CHARTS!%5bPhillips%20Curves.xlsx%5dCHARTS%20Chart%201" TargetMode="External"/><Relationship Id="rId7" Type="http://schemas.openxmlformats.org/officeDocument/2006/relationships/image" Target="../media/image41.png"/><Relationship Id="rId2" Type="http://schemas.openxmlformats.org/officeDocument/2006/relationships/slideLayout" Target="../slideLayouts/slideLayout3.xml"/><Relationship Id="rId1" Type="http://schemas.openxmlformats.org/officeDocument/2006/relationships/vmlDrawing" Target="../drawings/vmlDrawing20.vml"/><Relationship Id="rId6" Type="http://schemas.openxmlformats.org/officeDocument/2006/relationships/image" Target="../media/image40.emf"/><Relationship Id="rId5" Type="http://schemas.openxmlformats.org/officeDocument/2006/relationships/oleObject" Target="file:///\\Files\davidcho\Alan\Presentations\Charts\Phillips%20Curves.xlsx!CHARTS!%5bPhillips%20Curves.xlsx%5dCHARTS%20Chart%2013" TargetMode="External"/><Relationship Id="rId4" Type="http://schemas.openxmlformats.org/officeDocument/2006/relationships/image" Target="../media/image39.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4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file:///\\Files\davidcho\Alan\Presentations\Charts\Long-Term%20Share%20of%20Unemployment.xlsx!CHART!%5bLong-Term%20Share%20of%20Unemployment.xlsx%5dCHART%20Chart%2017"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oleObject" Target="file:///\\files\davidcho\Alan\Feldstein%20Lecture%202015-07\Table%20of%20Expected%20Real%20Wage%20Phillips%20Curve.xlsx!SUMMARY!R3C3:R20C7" TargetMode="External"/><Relationship Id="rId2" Type="http://schemas.openxmlformats.org/officeDocument/2006/relationships/slideLayout" Target="../slideLayouts/slideLayout3.xml"/><Relationship Id="rId1" Type="http://schemas.openxmlformats.org/officeDocument/2006/relationships/vmlDrawing" Target="../drawings/vmlDrawing21.vml"/><Relationship Id="rId4" Type="http://schemas.openxmlformats.org/officeDocument/2006/relationships/image" Target="../media/image44.emf"/></Relationships>
</file>

<file path=ppt/slides/_rels/slide42.xml.rels><?xml version="1.0" encoding="UTF-8" standalone="yes"?>
<Relationships xmlns="http://schemas.openxmlformats.org/package/2006/relationships"><Relationship Id="rId3" Type="http://schemas.openxmlformats.org/officeDocument/2006/relationships/oleObject" Target="file:///\\files\davidcho\Alan\Presentations\Charts\ECI.xlsx!CHART!%5bECI.xlsx%5dCHART%20Chart%2017" TargetMode="External"/><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45.emf"/></Relationships>
</file>

<file path=ppt/slides/_rels/slide43.xml.rels><?xml version="1.0" encoding="UTF-8" standalone="yes"?>
<Relationships xmlns="http://schemas.openxmlformats.org/package/2006/relationships"><Relationship Id="rId3" Type="http://schemas.openxmlformats.org/officeDocument/2006/relationships/oleObject" Target="file:///\\files\davidcho\Alan\Presentations\Charts\Real%20Earnings.xlsx!CHARTS!%5bReal%20Earnings.xlsx%5dCHARTS%20Chart%205" TargetMode="External"/><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46.emf"/></Relationships>
</file>

<file path=ppt/slides/_rels/slide44.xml.rels><?xml version="1.0" encoding="UTF-8" standalone="yes"?>
<Relationships xmlns="http://schemas.openxmlformats.org/package/2006/relationships"><Relationship Id="rId3" Type="http://schemas.openxmlformats.org/officeDocument/2006/relationships/oleObject" Target="file:///\\Files\davidcho\Alan\Presentations\Charts\Phillips%20Curves.xlsx!CHARTS!%5bPhillips%20Curves.xlsx%5dCHARTS%20Chart%208" TargetMode="External"/><Relationship Id="rId2" Type="http://schemas.openxmlformats.org/officeDocument/2006/relationships/slideLayout" Target="../slideLayouts/slideLayout3.xml"/><Relationship Id="rId1" Type="http://schemas.openxmlformats.org/officeDocument/2006/relationships/vmlDrawing" Target="../drawings/vmlDrawing24.vml"/><Relationship Id="rId6" Type="http://schemas.openxmlformats.org/officeDocument/2006/relationships/image" Target="../media/image48.emf"/><Relationship Id="rId5" Type="http://schemas.openxmlformats.org/officeDocument/2006/relationships/oleObject" Target="file:///\\Files\davidcho\Alan\Presentations\Charts\Phillips%20Curves.xlsx!CHARTS!%5bPhillips%20Curves.xlsx%5dCHARTS%20Chart%209" TargetMode="External"/><Relationship Id="rId4" Type="http://schemas.openxmlformats.org/officeDocument/2006/relationships/image" Target="../media/image47.emf"/></Relationships>
</file>

<file path=ppt/slides/_rels/slide45.xml.rels><?xml version="1.0" encoding="UTF-8" standalone="yes"?>
<Relationships xmlns="http://schemas.openxmlformats.org/package/2006/relationships"><Relationship Id="rId3" Type="http://schemas.openxmlformats.org/officeDocument/2006/relationships/oleObject" Target="file:///\\files\davidcho\Alan\Presentations\Charts\Real%20Earnings.xlsx!CHARTS!%5bReal%20Earnings.xlsx%5dCHARTS%20Chart%204" TargetMode="External"/><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49.emf"/></Relationships>
</file>

<file path=ppt/slides/_rels/slide46.xml.rels><?xml version="1.0" encoding="UTF-8" standalone="yes"?>
<Relationships xmlns="http://schemas.openxmlformats.org/package/2006/relationships"><Relationship Id="rId3" Type="http://schemas.openxmlformats.org/officeDocument/2006/relationships/oleObject" Target="file:///\\Files\davidcho\Alan\Presentations\Charts\Phillips%20Curves.xlsx!CHARTS!%5bPhillips%20Curves.xlsx%5dCHARTS%20Chart%2014" TargetMode="External"/><Relationship Id="rId2" Type="http://schemas.openxmlformats.org/officeDocument/2006/relationships/slideLayout" Target="../slideLayouts/slideLayout3.xml"/><Relationship Id="rId1" Type="http://schemas.openxmlformats.org/officeDocument/2006/relationships/vmlDrawing" Target="../drawings/vmlDrawing26.vml"/><Relationship Id="rId6" Type="http://schemas.openxmlformats.org/officeDocument/2006/relationships/image" Target="../media/image51.emf"/><Relationship Id="rId5" Type="http://schemas.openxmlformats.org/officeDocument/2006/relationships/oleObject" Target="file:///\\Files\davidcho\Alan\Presentations\Charts\Phillips%20Curves.xlsx!CHARTS!%5bPhillips%20Curves.xlsx%5dCHARTS%20Chart%2015" TargetMode="External"/><Relationship Id="rId4" Type="http://schemas.openxmlformats.org/officeDocument/2006/relationships/image" Target="../media/image50.emf"/></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48.xml.rels><?xml version="1.0" encoding="UTF-8" standalone="yes"?>
<Relationships xmlns="http://schemas.openxmlformats.org/package/2006/relationships"><Relationship Id="rId3" Type="http://schemas.openxmlformats.org/officeDocument/2006/relationships/oleObject" Target="file:///\\files\davidcho\Alan\Feldstein%20Lecture%202015-07\State-Level%20Analysis%20Summary%20Table.xlsx!Sheet1!R3C3:R22C11" TargetMode="External"/><Relationship Id="rId2" Type="http://schemas.openxmlformats.org/officeDocument/2006/relationships/slideLayout" Target="../slideLayouts/slideLayout3.xml"/><Relationship Id="rId1" Type="http://schemas.openxmlformats.org/officeDocument/2006/relationships/vmlDrawing" Target="../drawings/vmlDrawing27.vml"/><Relationship Id="rId4" Type="http://schemas.openxmlformats.org/officeDocument/2006/relationships/image" Target="../media/image55.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file:///\\Files\davidcho\Alan\Presentations\Charts\Employment-Population%20Ratio.xlsx!CHART!%5bEmployment-Population%20Ratio.xlsx%5dCHART%20Chart%2017" TargetMode="External"/></Relationships>
</file>

<file path=ppt/slides/_rels/slide50.xml.rels><?xml version="1.0" encoding="UTF-8" standalone="yes"?>
<Relationships xmlns="http://schemas.openxmlformats.org/package/2006/relationships"><Relationship Id="rId3" Type="http://schemas.openxmlformats.org/officeDocument/2006/relationships/oleObject" Target="file:///\\files\davidcho\Alan\Feldstein%20Lecture%202015-07\State-Level%20Regressions%20Table%201.xlsx!SUMMARY!R3C3:R17C12" TargetMode="External"/><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56.emf"/></Relationships>
</file>

<file path=ppt/slides/_rels/slide51.xml.rels><?xml version="1.0" encoding="UTF-8" standalone="yes"?>
<Relationships xmlns="http://schemas.openxmlformats.org/package/2006/relationships"><Relationship Id="rId3" Type="http://schemas.openxmlformats.org/officeDocument/2006/relationships/oleObject" Target="file:///\\files\davidcho\Alan\Feldstein%20Lecture%202015-07\State-Level%20Regressions%20Table%202.xlsx!SUMMARY!R3C3:R18C17" TargetMode="External"/><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57.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file:///\\Files\davidcho\Alan\Presentations\Charts\Average%20Weekly%20Hours.xlsx!CHARTS!%5bAverage%20Weekly%20Hours.xlsx%5dCHARTS%20Chart%202" TargetMode="External"/><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58.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oleObject" Target="file:///\\Files\davidcho\Alan\Presentations\Charts\Labor%20Force%20Participation%20Rate.xlsx!CHART!%5bLabor%20Force%20Participation%20Rate.xlsx%5dCHART%20Chart%2017" TargetMode="External"/></Relationships>
</file>

<file path=ppt/slides/_rels/slide7.xml.rels><?xml version="1.0" encoding="UTF-8" standalone="yes"?>
<Relationships xmlns="http://schemas.openxmlformats.org/package/2006/relationships"><Relationship Id="rId3" Type="http://schemas.openxmlformats.org/officeDocument/2006/relationships/oleObject" Target="file:///\\files\davidcho\Alan\Presentations\Charts\Labor%20Force%20Participation%20Rates%20by%20Demographics.xlsx!CHART!%5bLabor%20Force%20Participation%20Rates%20by%20Demographics.xlsx%5dCHART%20Chart%204" TargetMode="Externa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10.emf"/><Relationship Id="rId5" Type="http://schemas.openxmlformats.org/officeDocument/2006/relationships/oleObject" Target="file:///\\files\davidcho\Alan\Presentations\Charts\Labor%20Force%20Participation%20Rate%20-%20GS.xlsx!CHARTS!%5bLabor%20Force%20Participation%20Rate%20-%20GS.xlsx%5dCHARTS%20Chart%2017" TargetMode="Externa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76400"/>
            <a:ext cx="9220200" cy="1600200"/>
          </a:xfrm>
        </p:spPr>
        <p:txBody>
          <a:bodyPr>
            <a:noAutofit/>
          </a:bodyPr>
          <a:lstStyle/>
          <a:p>
            <a:r>
              <a:rPr lang="en-US" sz="3200" dirty="0" smtClean="0">
                <a:solidFill>
                  <a:schemeClr val="accent1">
                    <a:lumMod val="75000"/>
                  </a:schemeClr>
                </a:solidFill>
              </a:rPr>
              <a:t>How Tight is the Labor Market?</a:t>
            </a:r>
            <a:br>
              <a:rPr lang="en-US" sz="3200" dirty="0" smtClean="0">
                <a:solidFill>
                  <a:schemeClr val="accent1">
                    <a:lumMod val="75000"/>
                  </a:schemeClr>
                </a:solidFill>
              </a:rPr>
            </a:br>
            <a:r>
              <a:rPr lang="en-US" sz="1200" dirty="0" smtClean="0">
                <a:solidFill>
                  <a:schemeClr val="accent1">
                    <a:lumMod val="75000"/>
                  </a:schemeClr>
                </a:solidFill>
              </a:rPr>
              <a:t>  </a:t>
            </a:r>
            <a:br>
              <a:rPr lang="en-US" sz="1200" dirty="0" smtClean="0">
                <a:solidFill>
                  <a:schemeClr val="accent1">
                    <a:lumMod val="75000"/>
                  </a:schemeClr>
                </a:solidFill>
              </a:rPr>
            </a:br>
            <a:r>
              <a:rPr lang="en-US" sz="3200" dirty="0" smtClean="0">
                <a:solidFill>
                  <a:schemeClr val="accent1">
                    <a:lumMod val="75000"/>
                  </a:schemeClr>
                </a:solidFill>
              </a:rPr>
              <a:t>(How Should We Think About the Long-Term Unemployed?)</a:t>
            </a:r>
            <a:endParaRPr lang="en-US" sz="3200" dirty="0">
              <a:solidFill>
                <a:schemeClr val="accent1">
                  <a:lumMod val="75000"/>
                </a:schemeClr>
              </a:solidFill>
            </a:endParaRPr>
          </a:p>
        </p:txBody>
      </p:sp>
      <p:sp>
        <p:nvSpPr>
          <p:cNvPr id="3" name="Subtitle 2"/>
          <p:cNvSpPr>
            <a:spLocks noGrp="1"/>
          </p:cNvSpPr>
          <p:nvPr>
            <p:ph type="subTitle" idx="1"/>
          </p:nvPr>
        </p:nvSpPr>
        <p:spPr>
          <a:xfrm>
            <a:off x="685800" y="3717292"/>
            <a:ext cx="7772400" cy="1997708"/>
          </a:xfrm>
        </p:spPr>
        <p:txBody>
          <a:bodyPr>
            <a:noAutofit/>
          </a:bodyPr>
          <a:lstStyle/>
          <a:p>
            <a:r>
              <a:rPr lang="en-US" sz="2400" b="1" dirty="0" smtClean="0">
                <a:solidFill>
                  <a:schemeClr val="tx1"/>
                </a:solidFill>
              </a:rPr>
              <a:t>Alan B. Krueger</a:t>
            </a:r>
          </a:p>
          <a:p>
            <a:r>
              <a:rPr lang="en-US" sz="2400" b="1" dirty="0" smtClean="0">
                <a:solidFill>
                  <a:schemeClr val="tx1"/>
                </a:solidFill>
              </a:rPr>
              <a:t>July 22, 2015</a:t>
            </a:r>
          </a:p>
          <a:p>
            <a:endParaRPr lang="en-US" sz="2400" b="1" dirty="0" smtClean="0">
              <a:solidFill>
                <a:schemeClr val="tx1"/>
              </a:solidFill>
            </a:endParaRPr>
          </a:p>
          <a:p>
            <a:r>
              <a:rPr lang="en-US" sz="2400" b="1" smtClean="0">
                <a:solidFill>
                  <a:schemeClr val="tx1"/>
                </a:solidFill>
              </a:rPr>
              <a:t>Martin Feldstein </a:t>
            </a:r>
            <a:r>
              <a:rPr lang="en-US" sz="2400" b="1" dirty="0" smtClean="0">
                <a:solidFill>
                  <a:schemeClr val="tx1"/>
                </a:solidFill>
              </a:rPr>
              <a:t>Lecture</a:t>
            </a:r>
          </a:p>
          <a:p>
            <a:r>
              <a:rPr lang="en-US" sz="2400" b="1" dirty="0" smtClean="0">
                <a:solidFill>
                  <a:schemeClr val="tx1"/>
                </a:solidFill>
              </a:rPr>
              <a:t>National Bureau of Economic Research</a:t>
            </a:r>
          </a:p>
          <a:p>
            <a:endParaRPr lang="en-US" sz="2400" dirty="0" smtClean="0">
              <a:solidFill>
                <a:schemeClr val="tx1"/>
              </a:solidFill>
            </a:endParaRPr>
          </a:p>
          <a:p>
            <a:endParaRPr lang="en-US" sz="2400" dirty="0" smtClean="0">
              <a:solidFill>
                <a:schemeClr val="tx1"/>
              </a:solidFill>
            </a:endParaRPr>
          </a:p>
          <a:p>
            <a:r>
              <a:rPr lang="sv-SE" sz="2400" dirty="0" smtClean="0">
                <a:solidFill>
                  <a:schemeClr val="tx1"/>
                </a:solidFill>
              </a:rPr>
              <a:t>  </a:t>
            </a:r>
            <a:endParaRPr lang="en-US" sz="2400" dirty="0" smtClean="0">
              <a:solidFill>
                <a:schemeClr val="tx1"/>
              </a:solidFill>
            </a:endParaRPr>
          </a:p>
        </p:txBody>
      </p:sp>
      <p:pic>
        <p:nvPicPr>
          <p:cNvPr id="4" name="Picture 2" descr="http://www.princeton.edu/communications/services/image/graphic/logo/img/PUsig2-size-web-ran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599" y="228600"/>
            <a:ext cx="2514601" cy="946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9742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6" name="Slide Number Placeholder 5"/>
          <p:cNvSpPr>
            <a:spLocks noGrp="1"/>
          </p:cNvSpPr>
          <p:nvPr>
            <p:ph type="sldNum" sz="quarter" idx="4"/>
          </p:nvPr>
        </p:nvSpPr>
        <p:spPr/>
        <p:txBody>
          <a:bodyPr/>
          <a:lstStyle/>
          <a:p>
            <a:fld id="{6FB43660-FFB9-438F-8DC4-BC79AD108D53}" type="slidenum">
              <a:rPr lang="en-US" smtClean="0">
                <a:solidFill>
                  <a:prstClr val="white"/>
                </a:solidFill>
              </a:rPr>
              <a:pPr/>
              <a:t>10</a:t>
            </a:fld>
            <a:endParaRPr lang="en-US" dirty="0">
              <a:solidFill>
                <a:prstClr val="white"/>
              </a:solidFill>
            </a:endParaRPr>
          </a:p>
        </p:txBody>
      </p:sp>
      <p:sp>
        <p:nvSpPr>
          <p:cNvPr id="3" name="Content Placeholder 2"/>
          <p:cNvSpPr>
            <a:spLocks noGrp="1"/>
          </p:cNvSpPr>
          <p:nvPr>
            <p:ph idx="4294967295"/>
          </p:nvPr>
        </p:nvSpPr>
        <p:spPr>
          <a:xfrm>
            <a:off x="5181600" y="1697666"/>
            <a:ext cx="3657599" cy="3673229"/>
          </a:xfrm>
        </p:spPr>
        <p:txBody>
          <a:bodyPr>
            <a:normAutofit/>
          </a:bodyPr>
          <a:lstStyle/>
          <a:p>
            <a:pPr marL="0" indent="0">
              <a:buNone/>
            </a:pPr>
            <a:r>
              <a:rPr lang="en-US" sz="2000" dirty="0" smtClean="0"/>
              <a:t>“… the labor force participation rate is likely to stabilize. </a:t>
            </a:r>
            <a:endParaRPr lang="en-US" sz="2000" dirty="0"/>
          </a:p>
          <a:p>
            <a:pPr marL="0" indent="0">
              <a:buNone/>
            </a:pPr>
            <a:endParaRPr lang="en-US" sz="900" dirty="0" smtClean="0"/>
          </a:p>
          <a:p>
            <a:pPr marL="0" indent="0">
              <a:buNone/>
            </a:pPr>
            <a:r>
              <a:rPr lang="en-US" sz="2000" dirty="0" smtClean="0"/>
              <a:t>Demographics still push towards lower participation, but the improving labor market should encourage more marginal entrants to join the labor force.”</a:t>
            </a:r>
          </a:p>
          <a:p>
            <a:pPr marL="0" indent="0">
              <a:buNone/>
            </a:pPr>
            <a:endParaRPr lang="en-US" sz="1000" dirty="0" smtClean="0"/>
          </a:p>
          <a:p>
            <a:pPr>
              <a:buNone/>
            </a:pPr>
            <a:r>
              <a:rPr lang="en-US" sz="2000" dirty="0" smtClean="0"/>
              <a:t>March 9, 2012</a:t>
            </a:r>
          </a:p>
        </p:txBody>
      </p:sp>
      <p:graphicFrame>
        <p:nvGraphicFramePr>
          <p:cNvPr id="2" name="Object 1"/>
          <p:cNvGraphicFramePr>
            <a:graphicFrameLocks noChangeAspect="1"/>
          </p:cNvGraphicFramePr>
          <p:nvPr>
            <p:extLst>
              <p:ext uri="{D42A27DB-BD31-4B8C-83A1-F6EECF244321}">
                <p14:modId xmlns:p14="http://schemas.microsoft.com/office/powerpoint/2010/main" val="3606736170"/>
              </p:ext>
            </p:extLst>
          </p:nvPr>
        </p:nvGraphicFramePr>
        <p:xfrm>
          <a:off x="201240" y="1592385"/>
          <a:ext cx="4906535" cy="3657600"/>
        </p:xfrm>
        <a:graphic>
          <a:graphicData uri="http://schemas.openxmlformats.org/presentationml/2006/ole">
            <mc:AlternateContent xmlns:mc="http://schemas.openxmlformats.org/markup-compatibility/2006">
              <mc:Choice xmlns:v="urn:schemas-microsoft-com:vml" Requires="v">
                <p:oleObj spid="_x0000_s41182" name="Worksheet" r:id="rId4" imgW="3667057" imgH="2733765" progId="Excel.Sheet.12">
                  <p:link/>
                </p:oleObj>
              </mc:Choice>
              <mc:Fallback>
                <p:oleObj name="Worksheet" r:id="rId4" imgW="3667057" imgH="2733765" progId="Excel.Sheet.12">
                  <p:link/>
                  <p:pic>
                    <p:nvPicPr>
                      <p:cNvPr id="0"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240" y="1592385"/>
                        <a:ext cx="4906535" cy="36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 name="Picture 9" descr="C:\Users\akrueger\AppData\Local\Temp\Screen Shot 2014-10-05 at 12.46.32 PM.png"/>
          <p:cNvPicPr>
            <a:picLocks noChangeAspect="1" noChangeArrowheads="1"/>
          </p:cNvPicPr>
          <p:nvPr/>
        </p:nvPicPr>
        <p:blipFill>
          <a:blip r:embed="rId6" cstate="print"/>
          <a:srcRect/>
          <a:stretch>
            <a:fillRect/>
          </a:stretch>
        </p:blipFill>
        <p:spPr bwMode="auto">
          <a:xfrm>
            <a:off x="0" y="2"/>
            <a:ext cx="9144000" cy="999644"/>
          </a:xfrm>
          <a:prstGeom prst="rect">
            <a:avLst/>
          </a:prstGeom>
          <a:noFill/>
        </p:spPr>
      </p:pic>
    </p:spTree>
    <p:extLst>
      <p:ext uri="{BB962C8B-B14F-4D97-AF65-F5344CB8AC3E}">
        <p14:creationId xmlns:p14="http://schemas.microsoft.com/office/powerpoint/2010/main" val="17022354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6" name="Slide Number Placeholder 5"/>
          <p:cNvSpPr>
            <a:spLocks noGrp="1"/>
          </p:cNvSpPr>
          <p:nvPr>
            <p:ph type="sldNum" sz="quarter" idx="4"/>
          </p:nvPr>
        </p:nvSpPr>
        <p:spPr/>
        <p:txBody>
          <a:bodyPr/>
          <a:lstStyle/>
          <a:p>
            <a:fld id="{6FB43660-FFB9-438F-8DC4-BC79AD108D53}" type="slidenum">
              <a:rPr lang="en-US" smtClean="0">
                <a:solidFill>
                  <a:prstClr val="white"/>
                </a:solidFill>
              </a:rPr>
              <a:pPr/>
              <a:t>11</a:t>
            </a:fld>
            <a:endParaRPr lang="en-US" dirty="0">
              <a:solidFill>
                <a:prstClr val="white"/>
              </a:solidFill>
            </a:endParaRPr>
          </a:p>
        </p:txBody>
      </p:sp>
      <p:sp>
        <p:nvSpPr>
          <p:cNvPr id="3" name="Content Placeholder 2"/>
          <p:cNvSpPr>
            <a:spLocks noGrp="1"/>
          </p:cNvSpPr>
          <p:nvPr>
            <p:ph idx="4294967295"/>
          </p:nvPr>
        </p:nvSpPr>
        <p:spPr>
          <a:xfrm>
            <a:off x="5181600" y="1075846"/>
            <a:ext cx="3733800" cy="5477354"/>
          </a:xfrm>
        </p:spPr>
        <p:txBody>
          <a:bodyPr>
            <a:noAutofit/>
          </a:bodyPr>
          <a:lstStyle/>
          <a:p>
            <a:pPr marL="0" indent="0">
              <a:buNone/>
            </a:pPr>
            <a:r>
              <a:rPr lang="en-US" sz="1800" dirty="0" smtClean="0"/>
              <a:t>“… we expect the unemployment rate to fall much more slowly, from 7.8% now to 7.6% by the end of 2013.”  [Note it fell to 6.7%]</a:t>
            </a:r>
          </a:p>
          <a:p>
            <a:pPr marL="0" indent="0">
              <a:buNone/>
            </a:pPr>
            <a:endParaRPr lang="en-US" sz="900" dirty="0"/>
          </a:p>
          <a:p>
            <a:pPr marL="0" indent="0">
              <a:buNone/>
            </a:pPr>
            <a:r>
              <a:rPr lang="en-US" sz="1800" dirty="0" smtClean="0"/>
              <a:t>“The main reason is that we expect labor force participation to stabilize after three years of significant declines ….</a:t>
            </a:r>
          </a:p>
          <a:p>
            <a:pPr marL="0" indent="0">
              <a:buNone/>
            </a:pPr>
            <a:endParaRPr lang="en-US" sz="900" dirty="0"/>
          </a:p>
          <a:p>
            <a:pPr marL="0" indent="0">
              <a:buNone/>
            </a:pPr>
            <a:r>
              <a:rPr lang="en-US" sz="1800" dirty="0" smtClean="0"/>
              <a:t>We expect the participation rate to stabilize because it is now about 1 percentage point below its structural trend, defined as the rate that would prevail if labor demand was at normal levels.”</a:t>
            </a:r>
          </a:p>
          <a:p>
            <a:pPr marL="0" indent="0">
              <a:buNone/>
            </a:pPr>
            <a:endParaRPr lang="en-US" sz="900" dirty="0"/>
          </a:p>
          <a:p>
            <a:pPr marL="0" indent="0">
              <a:buNone/>
            </a:pPr>
            <a:r>
              <a:rPr lang="en-US" sz="1800" dirty="0" smtClean="0"/>
              <a:t>January 11, 2013 </a:t>
            </a:r>
            <a:endParaRPr lang="en-US" sz="1800" dirty="0"/>
          </a:p>
        </p:txBody>
      </p:sp>
      <p:sp>
        <p:nvSpPr>
          <p:cNvPr id="9" name="Rectangle 8"/>
          <p:cNvSpPr/>
          <p:nvPr/>
        </p:nvSpPr>
        <p:spPr>
          <a:xfrm>
            <a:off x="4800600" y="3524250"/>
            <a:ext cx="238125"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C:\Users\akrueger\AppData\Local\Temp\Screen Shot 2014-10-05 at 12.46.32 PM.png"/>
          <p:cNvPicPr>
            <a:picLocks noChangeAspect="1" noChangeArrowheads="1"/>
          </p:cNvPicPr>
          <p:nvPr/>
        </p:nvPicPr>
        <p:blipFill>
          <a:blip r:embed="rId4" cstate="print"/>
          <a:srcRect/>
          <a:stretch>
            <a:fillRect/>
          </a:stretch>
        </p:blipFill>
        <p:spPr bwMode="auto">
          <a:xfrm>
            <a:off x="0" y="2"/>
            <a:ext cx="9144000" cy="999644"/>
          </a:xfrm>
          <a:prstGeom prst="rect">
            <a:avLst/>
          </a:prstGeom>
          <a:noFill/>
        </p:spPr>
      </p:pic>
      <p:graphicFrame>
        <p:nvGraphicFramePr>
          <p:cNvPr id="7" name="Object 6"/>
          <p:cNvGraphicFramePr>
            <a:graphicFrameLocks noChangeAspect="1"/>
          </p:cNvGraphicFramePr>
          <p:nvPr>
            <p:extLst>
              <p:ext uri="{D42A27DB-BD31-4B8C-83A1-F6EECF244321}">
                <p14:modId xmlns:p14="http://schemas.microsoft.com/office/powerpoint/2010/main" val="2367812119"/>
              </p:ext>
            </p:extLst>
          </p:nvPr>
        </p:nvGraphicFramePr>
        <p:xfrm>
          <a:off x="204478" y="1598250"/>
          <a:ext cx="4906537" cy="3657600"/>
        </p:xfrm>
        <a:graphic>
          <a:graphicData uri="http://schemas.openxmlformats.org/presentationml/2006/ole">
            <mc:AlternateContent xmlns:mc="http://schemas.openxmlformats.org/markup-compatibility/2006">
              <mc:Choice xmlns:v="urn:schemas-microsoft-com:vml" Requires="v">
                <p:oleObj spid="_x0000_s88069" name="Worksheet" r:id="rId5" imgW="3667057" imgH="2733765" progId="Excel.Sheet.12">
                  <p:link/>
                </p:oleObj>
              </mc:Choice>
              <mc:Fallback>
                <p:oleObj name="Worksheet" r:id="rId5" imgW="3667057" imgH="2733765" progId="Excel.Sheet.12">
                  <p:link/>
                  <p:pic>
                    <p:nvPicPr>
                      <p:cNvPr id="0" name=""/>
                      <p:cNvPicPr>
                        <a:picLocks noChangeAspect="1" noChangeArrowheads="1"/>
                      </p:cNvPicPr>
                      <p:nvPr/>
                    </p:nvPicPr>
                    <p:blipFill>
                      <a:blip r:embed="rId6"/>
                      <a:srcRect/>
                      <a:stretch>
                        <a:fillRect/>
                      </a:stretch>
                    </p:blipFill>
                    <p:spPr bwMode="auto">
                      <a:xfrm>
                        <a:off x="204478" y="1598250"/>
                        <a:ext cx="4906537" cy="36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03263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6" name="Slide Number Placeholder 5"/>
          <p:cNvSpPr>
            <a:spLocks noGrp="1"/>
          </p:cNvSpPr>
          <p:nvPr>
            <p:ph type="sldNum" sz="quarter" idx="4"/>
          </p:nvPr>
        </p:nvSpPr>
        <p:spPr/>
        <p:txBody>
          <a:bodyPr/>
          <a:lstStyle/>
          <a:p>
            <a:fld id="{6FB43660-FFB9-438F-8DC4-BC79AD108D53}" type="slidenum">
              <a:rPr lang="en-US" smtClean="0">
                <a:solidFill>
                  <a:prstClr val="white"/>
                </a:solidFill>
              </a:rPr>
              <a:pPr/>
              <a:t>12</a:t>
            </a:fld>
            <a:endParaRPr lang="en-US" dirty="0">
              <a:solidFill>
                <a:prstClr val="white"/>
              </a:solidFill>
            </a:endParaRPr>
          </a:p>
        </p:txBody>
      </p:sp>
      <p:sp>
        <p:nvSpPr>
          <p:cNvPr id="3" name="Content Placeholder 2"/>
          <p:cNvSpPr>
            <a:spLocks noGrp="1"/>
          </p:cNvSpPr>
          <p:nvPr>
            <p:ph idx="4294967295"/>
          </p:nvPr>
        </p:nvSpPr>
        <p:spPr>
          <a:xfrm>
            <a:off x="5507666" y="1917812"/>
            <a:ext cx="3276600" cy="3253155"/>
          </a:xfrm>
        </p:spPr>
        <p:txBody>
          <a:bodyPr>
            <a:normAutofit/>
          </a:bodyPr>
          <a:lstStyle/>
          <a:p>
            <a:pPr marL="0" indent="0">
              <a:buNone/>
            </a:pPr>
            <a:r>
              <a:rPr lang="en-US" sz="2000" dirty="0" smtClean="0"/>
              <a:t>“Labor force participation has fallen by 3 percentage points since 2007. Despite the ongoing structural drag from an aging population, we expect a stabilization and perhaps a small increase in coming years.”</a:t>
            </a:r>
          </a:p>
          <a:p>
            <a:pPr marL="0" indent="0">
              <a:buNone/>
            </a:pPr>
            <a:endParaRPr lang="en-US" sz="900" dirty="0"/>
          </a:p>
          <a:p>
            <a:pPr marL="0" indent="0">
              <a:buNone/>
            </a:pPr>
            <a:r>
              <a:rPr lang="en-US" sz="2000" dirty="0" smtClean="0"/>
              <a:t>May 14, 2014</a:t>
            </a:r>
            <a:endParaRPr lang="en-US" sz="2000" dirty="0"/>
          </a:p>
        </p:txBody>
      </p:sp>
      <p:pic>
        <p:nvPicPr>
          <p:cNvPr id="8" name="Picture 7" descr="C:\Users\akrueger\AppData\Local\Temp\Screen Shot 2014-10-05 at 12.46.32 PM.png"/>
          <p:cNvPicPr>
            <a:picLocks noChangeAspect="1" noChangeArrowheads="1"/>
          </p:cNvPicPr>
          <p:nvPr/>
        </p:nvPicPr>
        <p:blipFill>
          <a:blip r:embed="rId4" cstate="print"/>
          <a:srcRect/>
          <a:stretch>
            <a:fillRect/>
          </a:stretch>
        </p:blipFill>
        <p:spPr bwMode="auto">
          <a:xfrm>
            <a:off x="0" y="2"/>
            <a:ext cx="9144000" cy="999644"/>
          </a:xfrm>
          <a:prstGeom prst="rect">
            <a:avLst/>
          </a:prstGeom>
          <a:noFill/>
        </p:spPr>
      </p:pic>
      <p:graphicFrame>
        <p:nvGraphicFramePr>
          <p:cNvPr id="7" name="Object 6"/>
          <p:cNvGraphicFramePr>
            <a:graphicFrameLocks noChangeAspect="1"/>
          </p:cNvGraphicFramePr>
          <p:nvPr>
            <p:extLst>
              <p:ext uri="{D42A27DB-BD31-4B8C-83A1-F6EECF244321}">
                <p14:modId xmlns:p14="http://schemas.microsoft.com/office/powerpoint/2010/main" val="60366019"/>
              </p:ext>
            </p:extLst>
          </p:nvPr>
        </p:nvGraphicFramePr>
        <p:xfrm>
          <a:off x="206762" y="1592385"/>
          <a:ext cx="4918183" cy="3657600"/>
        </p:xfrm>
        <a:graphic>
          <a:graphicData uri="http://schemas.openxmlformats.org/presentationml/2006/ole">
            <mc:AlternateContent xmlns:mc="http://schemas.openxmlformats.org/markup-compatibility/2006">
              <mc:Choice xmlns:v="urn:schemas-microsoft-com:vml" Requires="v">
                <p:oleObj spid="_x0000_s43230" name="Worksheet" r:id="rId5" imgW="3676785" imgH="2733765" progId="Excel.Sheet.12">
                  <p:link/>
                </p:oleObj>
              </mc:Choice>
              <mc:Fallback>
                <p:oleObj name="Worksheet" r:id="rId5" imgW="3676785" imgH="2733765" progId="Excel.Sheet.12">
                  <p:link/>
                  <p:pic>
                    <p:nvPicPr>
                      <p:cNvPr id="0" name="Picture 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762" y="1592385"/>
                        <a:ext cx="4918183" cy="36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12874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6" name="Slide Number Placeholder 5"/>
          <p:cNvSpPr>
            <a:spLocks noGrp="1"/>
          </p:cNvSpPr>
          <p:nvPr>
            <p:ph type="sldNum" sz="quarter" idx="4"/>
          </p:nvPr>
        </p:nvSpPr>
        <p:spPr/>
        <p:txBody>
          <a:bodyPr/>
          <a:lstStyle/>
          <a:p>
            <a:fld id="{6FB43660-FFB9-438F-8DC4-BC79AD108D53}" type="slidenum">
              <a:rPr lang="en-US" smtClean="0">
                <a:solidFill>
                  <a:prstClr val="white"/>
                </a:solidFill>
              </a:rPr>
              <a:pPr/>
              <a:t>13</a:t>
            </a:fld>
            <a:endParaRPr lang="en-US" dirty="0">
              <a:solidFill>
                <a:prstClr val="white"/>
              </a:solidFill>
            </a:endParaRPr>
          </a:p>
        </p:txBody>
      </p:sp>
      <p:sp>
        <p:nvSpPr>
          <p:cNvPr id="3" name="Content Placeholder 2"/>
          <p:cNvSpPr>
            <a:spLocks noGrp="1"/>
          </p:cNvSpPr>
          <p:nvPr>
            <p:ph idx="4294967295"/>
          </p:nvPr>
        </p:nvSpPr>
        <p:spPr>
          <a:xfrm>
            <a:off x="5486400" y="2349798"/>
            <a:ext cx="3276600" cy="2340934"/>
          </a:xfrm>
        </p:spPr>
        <p:txBody>
          <a:bodyPr>
            <a:noAutofit/>
          </a:bodyPr>
          <a:lstStyle/>
          <a:p>
            <a:pPr marL="0" indent="0">
              <a:buNone/>
            </a:pPr>
            <a:r>
              <a:rPr lang="en-US" sz="2000" dirty="0" smtClean="0"/>
              <a:t>“The </a:t>
            </a:r>
            <a:r>
              <a:rPr lang="en-US" sz="2000" dirty="0"/>
              <a:t>sharp decline in both unemployment and labor force participation in June looks statistically </a:t>
            </a:r>
            <a:r>
              <a:rPr lang="en-US" sz="2000" dirty="0" smtClean="0"/>
              <a:t>anomalous ….”</a:t>
            </a:r>
          </a:p>
          <a:p>
            <a:pPr marL="0" indent="0">
              <a:buNone/>
            </a:pPr>
            <a:endParaRPr lang="en-US" sz="900" dirty="0"/>
          </a:p>
          <a:p>
            <a:pPr marL="0" indent="0">
              <a:buNone/>
            </a:pPr>
            <a:r>
              <a:rPr lang="en-US" sz="2000" dirty="0" smtClean="0"/>
              <a:t>July 2, 2015</a:t>
            </a:r>
            <a:endParaRPr lang="en-US" sz="2000" dirty="0"/>
          </a:p>
        </p:txBody>
      </p:sp>
      <p:pic>
        <p:nvPicPr>
          <p:cNvPr id="8" name="Picture 7" descr="C:\Users\akrueger\AppData\Local\Temp\Screen Shot 2014-10-05 at 12.46.32 PM.png"/>
          <p:cNvPicPr>
            <a:picLocks noChangeAspect="1" noChangeArrowheads="1"/>
          </p:cNvPicPr>
          <p:nvPr/>
        </p:nvPicPr>
        <p:blipFill>
          <a:blip r:embed="rId4" cstate="print"/>
          <a:srcRect/>
          <a:stretch>
            <a:fillRect/>
          </a:stretch>
        </p:blipFill>
        <p:spPr bwMode="auto">
          <a:xfrm>
            <a:off x="0" y="2"/>
            <a:ext cx="9144000" cy="999644"/>
          </a:xfrm>
          <a:prstGeom prst="rect">
            <a:avLst/>
          </a:prstGeom>
          <a:noFill/>
        </p:spPr>
      </p:pic>
      <p:graphicFrame>
        <p:nvGraphicFramePr>
          <p:cNvPr id="4" name="Object 3"/>
          <p:cNvGraphicFramePr>
            <a:graphicFrameLocks noChangeAspect="1"/>
          </p:cNvGraphicFramePr>
          <p:nvPr>
            <p:extLst>
              <p:ext uri="{D42A27DB-BD31-4B8C-83A1-F6EECF244321}">
                <p14:modId xmlns:p14="http://schemas.microsoft.com/office/powerpoint/2010/main" val="2572917804"/>
              </p:ext>
            </p:extLst>
          </p:nvPr>
        </p:nvGraphicFramePr>
        <p:xfrm>
          <a:off x="217967" y="1589567"/>
          <a:ext cx="4907586" cy="3657600"/>
        </p:xfrm>
        <a:graphic>
          <a:graphicData uri="http://schemas.openxmlformats.org/presentationml/2006/ole">
            <mc:AlternateContent xmlns:mc="http://schemas.openxmlformats.org/markup-compatibility/2006">
              <mc:Choice xmlns:v="urn:schemas-microsoft-com:vml" Requires="v">
                <p:oleObj spid="_x0000_s50378" name="Worksheet" r:id="rId5" imgW="3667057" imgH="2733765" progId="Excel.Sheet.12">
                  <p:link/>
                </p:oleObj>
              </mc:Choice>
              <mc:Fallback>
                <p:oleObj name="Worksheet" r:id="rId5" imgW="3667057" imgH="2733765" progId="Excel.Sheet.12">
                  <p:link/>
                  <p:pic>
                    <p:nvPicPr>
                      <p:cNvPr id="0" name="Picture 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967" y="1589567"/>
                        <a:ext cx="4907586" cy="36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88092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a:xfrm>
            <a:off x="6553200" y="6486864"/>
            <a:ext cx="2580042" cy="365125"/>
          </a:xfrm>
          <a:prstGeom prst="rect">
            <a:avLst/>
          </a:prstGeom>
        </p:spPr>
        <p:txBody>
          <a:bodyPr/>
          <a:lstStyle/>
          <a:p>
            <a:fld id="{6FB43660-FFB9-438F-8DC4-BC79AD108D53}" type="slidenum">
              <a:rPr lang="en-US" smtClean="0"/>
              <a:pPr/>
              <a:t>14</a:t>
            </a:fld>
            <a:endParaRPr lang="en-US" dirty="0"/>
          </a:p>
        </p:txBody>
      </p:sp>
      <p:sp>
        <p:nvSpPr>
          <p:cNvPr id="10" name="TextBox 9"/>
          <p:cNvSpPr txBox="1"/>
          <p:nvPr/>
        </p:nvSpPr>
        <p:spPr>
          <a:xfrm>
            <a:off x="1111995" y="5923002"/>
            <a:ext cx="6554969" cy="553998"/>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Data for 2015 available through June. Dashed lines represent 1994-2007 averages.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sp>
        <p:nvSpPr>
          <p:cNvPr id="4" name="Rectangle 1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2" name="Title 1"/>
          <p:cNvSpPr>
            <a:spLocks noGrp="1"/>
          </p:cNvSpPr>
          <p:nvPr>
            <p:ph type="title"/>
          </p:nvPr>
        </p:nvSpPr>
        <p:spPr/>
        <p:txBody>
          <a:bodyPr/>
          <a:lstStyle/>
          <a:p>
            <a:r>
              <a:rPr lang="en-US" dirty="0"/>
              <a:t>Average Monthly Labor Force Withdrawal Rate in the United States</a:t>
            </a:r>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01228895"/>
              </p:ext>
            </p:extLst>
          </p:nvPr>
        </p:nvGraphicFramePr>
        <p:xfrm>
          <a:off x="1242720" y="1035569"/>
          <a:ext cx="6572212" cy="4937760"/>
        </p:xfrm>
        <a:graphic>
          <a:graphicData uri="http://schemas.openxmlformats.org/presentationml/2006/ole">
            <mc:AlternateContent xmlns:mc="http://schemas.openxmlformats.org/markup-compatibility/2006">
              <mc:Choice xmlns:v="urn:schemas-microsoft-com:vml" Requires="v">
                <p:oleObj spid="_x0000_s26909" name="Worksheet" r:id="rId3" imgW="3638685" imgH="2733765" progId="Excel.Sheet.12">
                  <p:link/>
                </p:oleObj>
              </mc:Choice>
              <mc:Fallback>
                <p:oleObj name="Worksheet" r:id="rId3" imgW="3638685" imgH="2733765" progId="Excel.Sheet.12">
                  <p:link/>
                  <p:pic>
                    <p:nvPicPr>
                      <p:cNvPr id="0" name="Picture 1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2720" y="1035569"/>
                        <a:ext cx="6572212"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70470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a:xfrm>
            <a:off x="6553200" y="6486864"/>
            <a:ext cx="2580042" cy="365125"/>
          </a:xfrm>
          <a:prstGeom prst="rect">
            <a:avLst/>
          </a:prstGeom>
        </p:spPr>
        <p:txBody>
          <a:bodyPr/>
          <a:lstStyle/>
          <a:p>
            <a:fld id="{6FB43660-FFB9-438F-8DC4-BC79AD108D53}" type="slidenum">
              <a:rPr lang="en-US" smtClean="0"/>
              <a:pPr/>
              <a:t>15</a:t>
            </a:fld>
            <a:endParaRPr lang="en-US" dirty="0"/>
          </a:p>
        </p:txBody>
      </p:sp>
      <p:sp>
        <p:nvSpPr>
          <p:cNvPr id="9" name="TextBox 8"/>
          <p:cNvSpPr txBox="1"/>
          <p:nvPr/>
        </p:nvSpPr>
        <p:spPr>
          <a:xfrm>
            <a:off x="1107563" y="5923002"/>
            <a:ext cx="6446870" cy="553998"/>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Data for 2015 available through June. Dashed lines represent 1994-2007 averages.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sp>
        <p:nvSpPr>
          <p:cNvPr id="4" name="Rectangle 1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3" name="Title 2"/>
          <p:cNvSpPr>
            <a:spLocks noGrp="1"/>
          </p:cNvSpPr>
          <p:nvPr>
            <p:ph type="title"/>
          </p:nvPr>
        </p:nvSpPr>
        <p:spPr/>
        <p:txBody>
          <a:bodyPr/>
          <a:lstStyle/>
          <a:p>
            <a:r>
              <a:rPr lang="en-US" dirty="0"/>
              <a:t>Average Monthly Job Finding Rate in </a:t>
            </a:r>
            <a:r>
              <a:rPr lang="en-US" dirty="0" smtClean="0"/>
              <a:t>the United States</a:t>
            </a:r>
            <a:r>
              <a:rPr lang="en-US" dirty="0"/>
              <a:t> </a:t>
            </a:r>
            <a:r>
              <a:rPr lang="en-US" dirty="0" smtClean="0"/>
              <a:t>Consistent </a:t>
            </a:r>
            <a:r>
              <a:rPr lang="en-US" dirty="0"/>
              <a:t>W</a:t>
            </a:r>
            <a:r>
              <a:rPr lang="en-US" dirty="0" smtClean="0"/>
              <a:t>ith </a:t>
            </a:r>
            <a:r>
              <a:rPr lang="en-US" dirty="0"/>
              <a:t>Duration Dependence</a:t>
            </a:r>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183446268"/>
              </p:ext>
            </p:extLst>
          </p:nvPr>
        </p:nvGraphicFramePr>
        <p:xfrm>
          <a:off x="1219200" y="1048372"/>
          <a:ext cx="6600827" cy="4937760"/>
        </p:xfrm>
        <a:graphic>
          <a:graphicData uri="http://schemas.openxmlformats.org/presentationml/2006/ole">
            <mc:AlternateContent xmlns:mc="http://schemas.openxmlformats.org/markup-compatibility/2006">
              <mc:Choice xmlns:v="urn:schemas-microsoft-com:vml" Requires="v">
                <p:oleObj spid="_x0000_s25888" name="Worksheet" r:id="rId3" imgW="3667057" imgH="2743200" progId="Excel.Sheet.12">
                  <p:link/>
                </p:oleObj>
              </mc:Choice>
              <mc:Fallback>
                <p:oleObj name="Worksheet" r:id="rId3" imgW="3667057" imgH="2743200" progId="Excel.Sheet.12">
                  <p:link/>
                  <p:pic>
                    <p:nvPicPr>
                      <p:cNvPr id="0" name="Picture 1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048372"/>
                        <a:ext cx="6600827"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401751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Rate Rises the Longer Workers Are Unemployed:</a:t>
            </a:r>
            <a:br>
              <a:rPr lang="en-US" dirty="0" smtClean="0"/>
            </a:br>
            <a:r>
              <a:rPr lang="en-US" sz="2200" dirty="0" smtClean="0"/>
              <a:t>Labor Force Status a Year Later </a:t>
            </a:r>
            <a:r>
              <a:rPr lang="en-US" sz="2200" dirty="0"/>
              <a:t>A</a:t>
            </a:r>
            <a:r>
              <a:rPr lang="en-US" sz="2200" dirty="0" smtClean="0"/>
              <a:t>fter Specified Months of Joblessness</a:t>
            </a:r>
            <a:endParaRPr lang="en-US" sz="2200"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16</a:t>
            </a:fld>
            <a:endParaRPr lang="en-US" dirty="0">
              <a:solidFill>
                <a:prstClr val="white"/>
              </a:solidFill>
            </a:endParaRPr>
          </a:p>
        </p:txBody>
      </p:sp>
      <p:grpSp>
        <p:nvGrpSpPr>
          <p:cNvPr id="7" name="Group 6"/>
          <p:cNvGrpSpPr/>
          <p:nvPr/>
        </p:nvGrpSpPr>
        <p:grpSpPr>
          <a:xfrm>
            <a:off x="998063" y="1194396"/>
            <a:ext cx="7111036" cy="4876800"/>
            <a:chOff x="1051228" y="1219061"/>
            <a:chExt cx="6644972" cy="4369031"/>
          </a:xfrm>
        </p:grpSpPr>
        <p:pic>
          <p:nvPicPr>
            <p:cNvPr id="32772" name="Picture 4" descr="http://s.wsj.net/public/resources/images/BN-CX288_outofo_G_201405221101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8573" y="1219061"/>
              <a:ext cx="6547627" cy="436903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451338" y="5181600"/>
              <a:ext cx="6092462" cy="307777"/>
            </a:xfrm>
            <a:prstGeom prst="rect">
              <a:avLst/>
            </a:prstGeom>
            <a:solidFill>
              <a:schemeClr val="bg1"/>
            </a:solidFill>
          </p:spPr>
          <p:txBody>
            <a:bodyPr wrap="square" rtlCol="0">
              <a:spAutoFit/>
            </a:bodyPr>
            <a:lstStyle/>
            <a:p>
              <a:pPr algn="ctr"/>
              <a:r>
                <a:rPr lang="en-US" sz="1400" dirty="0" smtClean="0">
                  <a:latin typeface="Arial" panose="020B0604020202020204" pitchFamily="34" charset="0"/>
                  <a:cs typeface="Arial" panose="020B0604020202020204" pitchFamily="34" charset="0"/>
                </a:rPr>
                <a:t>Months of Joblessness                                            </a:t>
              </a:r>
              <a:endParaRPr lang="en-US" sz="1400" dirty="0">
                <a:latin typeface="Arial" panose="020B0604020202020204" pitchFamily="34" charset="0"/>
                <a:cs typeface="Arial" panose="020B0604020202020204" pitchFamily="34" charset="0"/>
              </a:endParaRPr>
            </a:p>
          </p:txBody>
        </p:sp>
        <p:sp>
          <p:nvSpPr>
            <p:cNvPr id="6" name="TextBox 5"/>
            <p:cNvSpPr txBox="1"/>
            <p:nvPr/>
          </p:nvSpPr>
          <p:spPr>
            <a:xfrm>
              <a:off x="1051228" y="2514600"/>
              <a:ext cx="373886" cy="2514600"/>
            </a:xfrm>
            <a:prstGeom prst="rect">
              <a:avLst/>
            </a:prstGeom>
            <a:noFill/>
          </p:spPr>
          <p:txBody>
            <a:bodyPr vert="vert270" wrap="square" rtlCol="0">
              <a:spAutoFit/>
            </a:bodyPr>
            <a:lstStyle/>
            <a:p>
              <a:pPr algn="ctr"/>
              <a:r>
                <a:rPr lang="en-US" sz="1400" dirty="0" smtClean="0">
                  <a:latin typeface="Arial" panose="020B0604020202020204" pitchFamily="34" charset="0"/>
                  <a:cs typeface="Arial" panose="020B0604020202020204" pitchFamily="34" charset="0"/>
                </a:rPr>
                <a:t>Percent in Labor Force Status</a:t>
              </a:r>
              <a:endParaRPr lang="en-US" sz="1400" dirty="0">
                <a:latin typeface="Arial" panose="020B0604020202020204" pitchFamily="34" charset="0"/>
                <a:cs typeface="Arial" panose="020B0604020202020204" pitchFamily="34" charset="0"/>
              </a:endParaRPr>
            </a:p>
          </p:txBody>
        </p:sp>
      </p:grpSp>
      <p:sp>
        <p:nvSpPr>
          <p:cNvPr id="9" name="TextBox 2"/>
          <p:cNvSpPr txBox="1"/>
          <p:nvPr/>
        </p:nvSpPr>
        <p:spPr>
          <a:xfrm>
            <a:off x="1010464" y="5850735"/>
            <a:ext cx="6761935" cy="46146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a:t>
            </a:r>
            <a:r>
              <a:rPr lang="en-US" sz="1000" baseline="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Krueger, Cramer, and Cho. “Are the Long-term Unemployed on the Margins of the Labor Market?” </a:t>
            </a:r>
            <a:r>
              <a:rPr lang="en-US" sz="1000" i="1" dirty="0" smtClean="0">
                <a:latin typeface="Arial" panose="020B0604020202020204" pitchFamily="34" charset="0"/>
                <a:cs typeface="Arial" panose="020B0604020202020204" pitchFamily="34" charset="0"/>
              </a:rPr>
              <a:t>Brookings Papers on Economic Activity.</a:t>
            </a:r>
            <a:r>
              <a:rPr lang="en-US" sz="1000" dirty="0" smtClean="0">
                <a:latin typeface="Arial" panose="020B0604020202020204" pitchFamily="34" charset="0"/>
                <a:cs typeface="Arial" panose="020B0604020202020204" pitchFamily="34" charset="0"/>
              </a:rPr>
              <a:t> Spring 2014.</a:t>
            </a:r>
            <a:endParaRPr lang="en-US" sz="1000" baseline="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9378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Long-Term Unemployed Normally Face Bleak Prospects and Inconsistent Employment</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17</a:t>
            </a:fld>
            <a:endParaRPr lang="en-US" dirty="0">
              <a:solidFill>
                <a:prstClr val="white"/>
              </a:solidFill>
            </a:endParaRPr>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pic>
        <p:nvPicPr>
          <p:cNvPr id="3" name="Picture 2"/>
          <p:cNvPicPr>
            <a:picLocks noChangeAspect="1"/>
          </p:cNvPicPr>
          <p:nvPr/>
        </p:nvPicPr>
        <p:blipFill>
          <a:blip r:embed="rId2" cstate="print"/>
          <a:stretch>
            <a:fillRect/>
          </a:stretch>
        </p:blipFill>
        <p:spPr>
          <a:xfrm>
            <a:off x="974669" y="1111101"/>
            <a:ext cx="7146832" cy="4572000"/>
          </a:xfrm>
          <a:prstGeom prst="rect">
            <a:avLst/>
          </a:prstGeom>
        </p:spPr>
      </p:pic>
      <p:sp>
        <p:nvSpPr>
          <p:cNvPr id="8" name="TextBox 2"/>
          <p:cNvSpPr txBox="1"/>
          <p:nvPr/>
        </p:nvSpPr>
        <p:spPr>
          <a:xfrm>
            <a:off x="901997" y="5616552"/>
            <a:ext cx="7338235" cy="74171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Data cover all workers who became unemployed in the calendar year. Once becoming unemployed, they were jobless, either unemployed or not in the labor force, for at least six consecutive months. Shading denotes recessions.</a:t>
            </a:r>
          </a:p>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a:t>
            </a:r>
            <a:r>
              <a:rPr lang="en-US" sz="1000" baseline="0" dirty="0">
                <a:latin typeface="Arial" panose="020B0604020202020204" pitchFamily="34" charset="0"/>
                <a:cs typeface="Arial" panose="020B0604020202020204" pitchFamily="34" charset="0"/>
              </a:rPr>
              <a:t> </a:t>
            </a:r>
            <a:r>
              <a:rPr lang="en-US" sz="1000" baseline="0" dirty="0" smtClean="0">
                <a:latin typeface="Arial" panose="020B0604020202020204" pitchFamily="34" charset="0"/>
                <a:cs typeface="Arial" panose="020B0604020202020204" pitchFamily="34" charset="0"/>
              </a:rPr>
              <a:t>Krueger</a:t>
            </a:r>
            <a:r>
              <a:rPr lang="en-US" sz="1000" dirty="0" smtClean="0">
                <a:latin typeface="Arial" panose="020B0604020202020204" pitchFamily="34" charset="0"/>
                <a:cs typeface="Arial" panose="020B0604020202020204" pitchFamily="34" charset="0"/>
              </a:rPr>
              <a:t>, </a:t>
            </a:r>
            <a:r>
              <a:rPr lang="en-US" sz="1000" baseline="0" dirty="0" smtClean="0">
                <a:latin typeface="Arial" panose="020B0604020202020204" pitchFamily="34" charset="0"/>
                <a:cs typeface="Arial" panose="020B0604020202020204" pitchFamily="34" charset="0"/>
              </a:rPr>
              <a:t>Cramer,</a:t>
            </a:r>
            <a:r>
              <a:rPr lang="en-US" sz="1000" dirty="0" smtClean="0">
                <a:latin typeface="Arial" panose="020B0604020202020204" pitchFamily="34" charset="0"/>
                <a:cs typeface="Arial" panose="020B0604020202020204" pitchFamily="34" charset="0"/>
              </a:rPr>
              <a:t> and Cho</a:t>
            </a:r>
            <a:r>
              <a:rPr lang="en-US" sz="1000" dirty="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“Are the Long-Term Unemployed on the Margins of the Labor Market?” </a:t>
            </a:r>
            <a:r>
              <a:rPr lang="en-US" sz="1000" i="1" dirty="0" smtClean="0">
                <a:latin typeface="Arial" panose="020B0604020202020204" pitchFamily="34" charset="0"/>
                <a:cs typeface="Arial" panose="020B0604020202020204" pitchFamily="34" charset="0"/>
              </a:rPr>
              <a:t>Brookings Papers on Economic Activity</a:t>
            </a:r>
            <a:r>
              <a:rPr lang="en-US" sz="1000" dirty="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Spring 2014.</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24271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Disposition of the Long-Term Unemployed</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18</a:t>
            </a:fld>
            <a:endParaRPr lang="en-US" dirty="0">
              <a:solidFill>
                <a:prstClr val="white"/>
              </a:solidFill>
            </a:endParaRPr>
          </a:p>
        </p:txBody>
      </p:sp>
      <p:pic>
        <p:nvPicPr>
          <p:cNvPr id="6" name="Picture 2" descr="http://s.wsj.net/public/resources/images/BN-CW600_JOBLES_G_201405201917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6662" y="1446031"/>
            <a:ext cx="6851806"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3884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Supply-Side: </a:t>
            </a:r>
            <a:br>
              <a:rPr lang="en-US" dirty="0" smtClean="0"/>
            </a:br>
            <a:r>
              <a:rPr lang="en-US" dirty="0" smtClean="0"/>
              <a:t>Long-Term Unemployment Takes a Toll</a:t>
            </a:r>
            <a:endParaRPr lang="en-US" dirty="0"/>
          </a:p>
        </p:txBody>
      </p:sp>
      <p:sp>
        <p:nvSpPr>
          <p:cNvPr id="9" name="Slide Number Placeholder 8"/>
          <p:cNvSpPr>
            <a:spLocks noGrp="1"/>
          </p:cNvSpPr>
          <p:nvPr>
            <p:ph type="sldNum" sz="quarter" idx="4"/>
          </p:nvPr>
        </p:nvSpPr>
        <p:spPr/>
        <p:txBody>
          <a:bodyPr/>
          <a:lstStyle/>
          <a:p>
            <a:fld id="{6FB43660-FFB9-438F-8DC4-BC79AD108D53}" type="slidenum">
              <a:rPr lang="en-US" smtClean="0"/>
              <a:pPr/>
              <a:t>19</a:t>
            </a:fld>
            <a:endParaRPr lang="en-US" dirty="0"/>
          </a:p>
        </p:txBody>
      </p:sp>
      <p:sp>
        <p:nvSpPr>
          <p:cNvPr id="4" name="Content Placeholder 3"/>
          <p:cNvSpPr>
            <a:spLocks noGrp="1"/>
          </p:cNvSpPr>
          <p:nvPr>
            <p:ph idx="4294967295"/>
          </p:nvPr>
        </p:nvSpPr>
        <p:spPr>
          <a:xfrm>
            <a:off x="272901" y="1143000"/>
            <a:ext cx="8576932" cy="5197230"/>
          </a:xfrm>
        </p:spPr>
        <p:txBody>
          <a:bodyPr>
            <a:noAutofit/>
          </a:bodyPr>
          <a:lstStyle/>
          <a:p>
            <a:pPr>
              <a:spcBef>
                <a:spcPts val="0"/>
              </a:spcBef>
            </a:pPr>
            <a:r>
              <a:rPr lang="en-US" sz="2400" dirty="0"/>
              <a:t>Mental Health and Self-Esteem (e.g., </a:t>
            </a:r>
            <a:r>
              <a:rPr lang="en-US" sz="2400" dirty="0" smtClean="0"/>
              <a:t>Clark and Oswald)</a:t>
            </a:r>
          </a:p>
          <a:p>
            <a:pPr>
              <a:spcBef>
                <a:spcPts val="0"/>
              </a:spcBef>
            </a:pPr>
            <a:r>
              <a:rPr lang="en-US" sz="2400" dirty="0" smtClean="0"/>
              <a:t>Physical </a:t>
            </a:r>
            <a:r>
              <a:rPr lang="en-US" sz="2400" dirty="0"/>
              <a:t>Health and Mortality (e.g., Sullivan and von Wachter, 2009) </a:t>
            </a:r>
          </a:p>
          <a:p>
            <a:pPr>
              <a:spcBef>
                <a:spcPts val="0"/>
              </a:spcBef>
            </a:pPr>
            <a:r>
              <a:rPr lang="en-US" sz="2400" dirty="0" smtClean="0"/>
              <a:t>Family </a:t>
            </a:r>
            <a:r>
              <a:rPr lang="en-US" sz="2400" dirty="0"/>
              <a:t>Dissolution and Stress (e.g., Lindner and Peters, 2013) </a:t>
            </a:r>
          </a:p>
          <a:p>
            <a:pPr>
              <a:spcBef>
                <a:spcPts val="0"/>
              </a:spcBef>
            </a:pPr>
            <a:r>
              <a:rPr lang="en-US" sz="2400" dirty="0" smtClean="0"/>
              <a:t>Job search activity declines (e.g., Krueger and Mueller; Wanberg)</a:t>
            </a:r>
          </a:p>
          <a:p>
            <a:pPr>
              <a:spcBef>
                <a:spcPts val="0"/>
              </a:spcBef>
            </a:pPr>
            <a:r>
              <a:rPr lang="en-US" sz="2400" dirty="0"/>
              <a:t>Social Isolation (e.g., Krueger and Mueller, </a:t>
            </a:r>
            <a:r>
              <a:rPr lang="en-US" sz="2400" dirty="0" smtClean="0"/>
              <a:t>2012; Toole, et al. 2015) </a:t>
            </a:r>
            <a:endParaRPr lang="en-US" sz="2400" dirty="0"/>
          </a:p>
          <a:p>
            <a:pPr>
              <a:spcBef>
                <a:spcPts val="0"/>
              </a:spcBef>
            </a:pPr>
            <a:r>
              <a:rPr lang="en-US" sz="2400" dirty="0" smtClean="0"/>
              <a:t>Repeated Job Loss</a:t>
            </a:r>
            <a:endParaRPr lang="en-US" sz="2400" dirty="0"/>
          </a:p>
          <a:p>
            <a:pPr>
              <a:spcBef>
                <a:spcPts val="0"/>
              </a:spcBef>
            </a:pPr>
            <a:r>
              <a:rPr lang="en-US" sz="2400" dirty="0"/>
              <a:t>15-30% Lower Re-employment Earnings (e.g., Farber) </a:t>
            </a:r>
            <a:endParaRPr lang="en-US" sz="2400" dirty="0" smtClean="0"/>
          </a:p>
          <a:p>
            <a:pPr>
              <a:spcBef>
                <a:spcPts val="0"/>
              </a:spcBef>
            </a:pPr>
            <a:endParaRPr lang="en-US" sz="2400" dirty="0"/>
          </a:p>
          <a:p>
            <a:pPr marL="0" indent="0">
              <a:spcBef>
                <a:spcPts val="0"/>
              </a:spcBef>
              <a:buNone/>
            </a:pPr>
            <a:r>
              <a:rPr lang="en-US" sz="2400" dirty="0" smtClean="0">
                <a:sym typeface="Wingdings" pitchFamily="2" charset="2"/>
              </a:rPr>
              <a:t> </a:t>
            </a:r>
            <a:r>
              <a:rPr lang="en-US" sz="2400" dirty="0">
                <a:sym typeface="Wingdings" pitchFamily="2" charset="2"/>
              </a:rPr>
              <a:t>Erosion of Human Capital and Discouragement</a:t>
            </a:r>
            <a:endParaRPr lang="en-US" sz="2400" dirty="0"/>
          </a:p>
          <a:p>
            <a:endParaRPr lang="en-US" sz="2400" dirty="0"/>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Tree>
    <p:extLst>
      <p:ext uri="{BB962C8B-B14F-4D97-AF65-F5344CB8AC3E}">
        <p14:creationId xmlns:p14="http://schemas.microsoft.com/office/powerpoint/2010/main" val="917838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6747" y="1066800"/>
            <a:ext cx="6141053" cy="5410200"/>
          </a:xfrm>
        </p:spPr>
        <p:txBody>
          <a:bodyPr>
            <a:noAutofit/>
          </a:bodyPr>
          <a:lstStyle/>
          <a:p>
            <a:r>
              <a:rPr lang="en-US" sz="2000" dirty="0" smtClean="0"/>
              <a:t>U.S. </a:t>
            </a:r>
            <a:r>
              <a:rPr lang="en-US" sz="2000" dirty="0"/>
              <a:t>u</a:t>
            </a:r>
            <a:r>
              <a:rPr lang="en-US" sz="2000" dirty="0" smtClean="0"/>
              <a:t>nemployment rate is down from 10% in October 2009 to 5.3% in June 2015 – that represents real improvement. </a:t>
            </a:r>
          </a:p>
          <a:p>
            <a:r>
              <a:rPr lang="en-US" sz="2000" dirty="0" smtClean="0"/>
              <a:t>Long-term unemployment has declined rapidly but remains high. </a:t>
            </a:r>
          </a:p>
          <a:p>
            <a:r>
              <a:rPr lang="en-US" sz="2000" dirty="0" smtClean="0"/>
              <a:t>Many of the long-term unemployed are on the margins of the labor market and increasingly withdrawing from the labor force. Follows historical pro-cyclical pattern of withdrawal rates. </a:t>
            </a:r>
          </a:p>
          <a:p>
            <a:r>
              <a:rPr lang="en-US" sz="2000" dirty="0" smtClean="0"/>
              <a:t>Calibration of Matching Model/Beveridge Curve to perform counterfactuals </a:t>
            </a:r>
          </a:p>
          <a:p>
            <a:r>
              <a:rPr lang="en-US" sz="2000" dirty="0"/>
              <a:t>Little prospect for </a:t>
            </a:r>
            <a:r>
              <a:rPr lang="en-US" sz="2000" dirty="0" smtClean="0"/>
              <a:t>a significant cyclical recovery </a:t>
            </a:r>
            <a:r>
              <a:rPr lang="en-US" sz="2000" dirty="0"/>
              <a:t>in labor force participation.  </a:t>
            </a:r>
          </a:p>
          <a:p>
            <a:r>
              <a:rPr lang="en-US" sz="2000" dirty="0" smtClean="0"/>
              <a:t>Phillips Curve evidence – Time-series and State level consistent with labor market tightening</a:t>
            </a:r>
          </a:p>
          <a:p>
            <a:r>
              <a:rPr lang="en-US" sz="2000" dirty="0" smtClean="0"/>
              <a:t>Implications for Policy</a:t>
            </a:r>
          </a:p>
        </p:txBody>
      </p:sp>
      <p:sp>
        <p:nvSpPr>
          <p:cNvPr id="5" name="Slide Number Placeholder 4"/>
          <p:cNvSpPr>
            <a:spLocks noGrp="1"/>
          </p:cNvSpPr>
          <p:nvPr>
            <p:ph type="sldNum" sz="quarter" idx="4"/>
          </p:nvPr>
        </p:nvSpPr>
        <p:spPr/>
        <p:txBody>
          <a:bodyPr/>
          <a:lstStyle/>
          <a:p>
            <a:fld id="{C352EEB0-8934-470B-AB5B-22C6181A0C93}" type="slidenum">
              <a:rPr lang="en-US" smtClean="0"/>
              <a:pPr/>
              <a:t>2</a:t>
            </a:fld>
            <a:endParaRPr lang="en-US" dirty="0"/>
          </a:p>
        </p:txBody>
      </p:sp>
      <p:sp>
        <p:nvSpPr>
          <p:cNvPr id="4" name="Title 3"/>
          <p:cNvSpPr>
            <a:spLocks noGrp="1"/>
          </p:cNvSpPr>
          <p:nvPr>
            <p:ph type="title"/>
          </p:nvPr>
        </p:nvSpPr>
        <p:spPr/>
        <p:txBody>
          <a:bodyPr/>
          <a:lstStyle/>
          <a:p>
            <a:r>
              <a:rPr lang="en-US" b="1" dirty="0" smtClean="0"/>
              <a:t>Outline</a:t>
            </a:r>
            <a:endParaRPr lang="en-US" b="1" dirty="0"/>
          </a:p>
        </p:txBody>
      </p:sp>
      <p:pic>
        <p:nvPicPr>
          <p:cNvPr id="378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06" y="1371600"/>
            <a:ext cx="2862241"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ate Placeholder 5"/>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Tree>
    <p:extLst>
      <p:ext uri="{BB962C8B-B14F-4D97-AF65-F5344CB8AC3E}">
        <p14:creationId xmlns:p14="http://schemas.microsoft.com/office/powerpoint/2010/main" val="3477259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Demand Side: The Probability of Receiving a Callback Declines </a:t>
            </a:r>
            <a:r>
              <a:rPr lang="en-US" dirty="0"/>
              <a:t>as the Duration of Unemployment Rises</a:t>
            </a: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226831" y="1881965"/>
            <a:ext cx="42672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4"/>
          </p:nvPr>
        </p:nvSpPr>
        <p:spPr>
          <a:xfrm>
            <a:off x="6999642" y="6486864"/>
            <a:ext cx="2133600" cy="365125"/>
          </a:xfrm>
        </p:spPr>
        <p:txBody>
          <a:bodyPr/>
          <a:lstStyle/>
          <a:p>
            <a:fld id="{6FB43660-FFB9-438F-8DC4-BC79AD108D53}" type="slidenum">
              <a:rPr lang="en-US" smtClean="0"/>
              <a:pPr/>
              <a:t>20</a:t>
            </a:fld>
            <a:endParaRPr lang="en-US"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646432" y="1881965"/>
            <a:ext cx="42672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65001" y="5049406"/>
            <a:ext cx="4267819" cy="553998"/>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Source: </a:t>
            </a:r>
            <a:r>
              <a:rPr lang="en-US" sz="1000" dirty="0">
                <a:latin typeface="Arial" panose="020B0604020202020204" pitchFamily="34" charset="0"/>
                <a:cs typeface="Arial" panose="020B0604020202020204" pitchFamily="34" charset="0"/>
              </a:rPr>
              <a:t>Kroft, Lange, and </a:t>
            </a:r>
            <a:r>
              <a:rPr lang="en-US" sz="1000" dirty="0" smtClean="0">
                <a:latin typeface="Arial" panose="020B0604020202020204" pitchFamily="34" charset="0"/>
                <a:cs typeface="Arial" panose="020B0604020202020204" pitchFamily="34" charset="0"/>
              </a:rPr>
              <a:t>Notowidigdo. </a:t>
            </a:r>
            <a:r>
              <a:rPr lang="en-US" sz="1000" dirty="0">
                <a:latin typeface="Arial" panose="020B0604020202020204" pitchFamily="34" charset="0"/>
                <a:cs typeface="Arial" panose="020B0604020202020204" pitchFamily="34" charset="0"/>
              </a:rPr>
              <a:t>“Duration Dependence and Labor Market Conditions: Evidence From a Field </a:t>
            </a:r>
            <a:r>
              <a:rPr lang="en-US" sz="1000" dirty="0" smtClean="0">
                <a:latin typeface="Arial" panose="020B0604020202020204" pitchFamily="34" charset="0"/>
                <a:cs typeface="Arial" panose="020B0604020202020204" pitchFamily="34" charset="0"/>
              </a:rPr>
              <a:t>Experiment.” </a:t>
            </a:r>
            <a:r>
              <a:rPr lang="en-US" sz="1000" i="1" dirty="0">
                <a:latin typeface="Arial" panose="020B0604020202020204" pitchFamily="34" charset="0"/>
                <a:cs typeface="Arial" panose="020B0604020202020204" pitchFamily="34" charset="0"/>
              </a:rPr>
              <a:t>Quarterly Journal of Economics</a:t>
            </a:r>
            <a:r>
              <a:rPr lang="en-US" sz="1000" dirty="0">
                <a:latin typeface="Arial" panose="020B0604020202020204" pitchFamily="34" charset="0"/>
                <a:cs typeface="Arial" panose="020B0604020202020204" pitchFamily="34" charset="0"/>
              </a:rPr>
              <a:t>, 128(3): </a:t>
            </a:r>
            <a:r>
              <a:rPr lang="en-US" sz="1000" dirty="0" smtClean="0">
                <a:latin typeface="Arial" panose="020B0604020202020204" pitchFamily="34" charset="0"/>
                <a:cs typeface="Arial" panose="020B0604020202020204" pitchFamily="34" charset="0"/>
              </a:rPr>
              <a:t>1123-1167. </a:t>
            </a:r>
            <a:r>
              <a:rPr lang="en-US" sz="1000" dirty="0">
                <a:latin typeface="Arial" panose="020B0604020202020204" pitchFamily="34" charset="0"/>
                <a:cs typeface="Arial" panose="020B0604020202020204" pitchFamily="34" charset="0"/>
              </a:rPr>
              <a:t>August </a:t>
            </a:r>
            <a:r>
              <a:rPr lang="en-US" sz="1000" dirty="0" smtClean="0">
                <a:latin typeface="Arial" panose="020B0604020202020204" pitchFamily="34" charset="0"/>
                <a:cs typeface="Arial" panose="020B0604020202020204" pitchFamily="34" charset="0"/>
              </a:rPr>
              <a:t>2013.</a:t>
            </a:r>
          </a:p>
        </p:txBody>
      </p:sp>
      <p:sp>
        <p:nvSpPr>
          <p:cNvPr id="11" name="TextBox 10"/>
          <p:cNvSpPr txBox="1"/>
          <p:nvPr/>
        </p:nvSpPr>
        <p:spPr>
          <a:xfrm>
            <a:off x="4573150" y="5046001"/>
            <a:ext cx="4267819" cy="246221"/>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Source: Ghayad. </a:t>
            </a:r>
            <a:r>
              <a:rPr lang="en-US" sz="1000" dirty="0">
                <a:latin typeface="Arial" panose="020B0604020202020204" pitchFamily="34" charset="0"/>
                <a:cs typeface="Arial" panose="020B0604020202020204" pitchFamily="34" charset="0"/>
              </a:rPr>
              <a:t>“The Jobless Trap” (2013).</a:t>
            </a:r>
          </a:p>
        </p:txBody>
      </p:sp>
      <p:sp>
        <p:nvSpPr>
          <p:cNvPr id="12" name="Date Placeholder 4"/>
          <p:cNvSpPr>
            <a:spLocks noGrp="1"/>
          </p:cNvSpPr>
          <p:nvPr>
            <p:ph type="dt" sz="half" idx="2"/>
          </p:nvPr>
        </p:nvSpPr>
        <p:spPr>
          <a:xfrm>
            <a:off x="-1" y="6482117"/>
            <a:ext cx="3341511" cy="375883"/>
          </a:xfrm>
        </p:spPr>
        <p:txBody>
          <a:bodyPr/>
          <a:lstStyle/>
          <a:p>
            <a:r>
              <a:rPr lang="en-US" dirty="0" smtClean="0">
                <a:solidFill>
                  <a:prstClr val="white"/>
                </a:solidFill>
              </a:rPr>
              <a:t>July 22, 2015</a:t>
            </a:r>
            <a:endParaRPr lang="en-US" dirty="0">
              <a:solidFill>
                <a:prstClr val="white"/>
              </a:solidFill>
            </a:endParaRPr>
          </a:p>
        </p:txBody>
      </p:sp>
    </p:spTree>
    <p:extLst>
      <p:ext uri="{BB962C8B-B14F-4D97-AF65-F5344CB8AC3E}">
        <p14:creationId xmlns:p14="http://schemas.microsoft.com/office/powerpoint/2010/main" val="27066811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Won’t People Re-Enter the Labor Force if the Economy Strengthens? </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21</a:t>
            </a:fld>
            <a:endParaRPr lang="en-US" dirty="0">
              <a:solidFill>
                <a:prstClr val="white"/>
              </a:solidFill>
            </a:endParaRPr>
          </a:p>
        </p:txBody>
      </p:sp>
      <p:pic>
        <p:nvPicPr>
          <p:cNvPr id="83970" name="Picture 2" descr="http://www.thedailysheeple.com/wp-content/uploads/2014/09/labor-for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447800"/>
            <a:ext cx="3429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2138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Historical Precedent for Bounce Back in LFPR</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22</a:t>
            </a:fld>
            <a:endParaRPr lang="en-US" dirty="0">
              <a:solidFill>
                <a:prstClr val="white"/>
              </a:solidFill>
            </a:endParaRPr>
          </a:p>
        </p:txBody>
      </p:sp>
      <p:sp>
        <p:nvSpPr>
          <p:cNvPr id="7" name="TextBox 6"/>
          <p:cNvSpPr txBox="1"/>
          <p:nvPr/>
        </p:nvSpPr>
        <p:spPr>
          <a:xfrm>
            <a:off x="1117302" y="6011124"/>
            <a:ext cx="598170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Note: Shading denotes </a:t>
            </a:r>
            <a:r>
              <a:rPr lang="en-US" sz="1000" dirty="0" smtClean="0">
                <a:latin typeface="Arial" panose="020B0604020202020204" pitchFamily="34" charset="0"/>
                <a:cs typeface="Arial" panose="020B0604020202020204" pitchFamily="34" charset="0"/>
              </a:rPr>
              <a:t>recession.</a:t>
            </a:r>
          </a:p>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Bureau of Labor Statistics.</a:t>
            </a:r>
            <a:endParaRPr lang="en-US" sz="10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193728333"/>
              </p:ext>
            </p:extLst>
          </p:nvPr>
        </p:nvGraphicFramePr>
        <p:xfrm>
          <a:off x="1231602" y="1134324"/>
          <a:ext cx="6618634" cy="4933890"/>
        </p:xfrm>
        <a:graphic>
          <a:graphicData uri="http://schemas.openxmlformats.org/presentationml/2006/ole">
            <mc:AlternateContent xmlns:mc="http://schemas.openxmlformats.org/markup-compatibility/2006">
              <mc:Choice xmlns:v="urn:schemas-microsoft-com:vml" Requires="v">
                <p:oleObj spid="_x0000_s86032" name="Worksheet" r:id="rId3" imgW="3667057" imgH="2733765" progId="Excel.Sheet.12">
                  <p:link/>
                </p:oleObj>
              </mc:Choice>
              <mc:Fallback>
                <p:oleObj name="Worksheet" r:id="rId3" imgW="3667057" imgH="2733765" progId="Excel.Sheet.12">
                  <p:link/>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1602" y="1134324"/>
                        <a:ext cx="6618634" cy="4933890"/>
                      </a:xfrm>
                      <a:prstGeom prst="rect">
                        <a:avLst/>
                      </a:prstGeom>
                      <a:noFill/>
                      <a:extLst/>
                    </p:spPr>
                  </p:pic>
                </p:oleObj>
              </mc:Fallback>
            </mc:AlternateContent>
          </a:graphicData>
        </a:graphic>
      </p:graphicFrame>
      <p:sp>
        <p:nvSpPr>
          <p:cNvPr id="6" name="TextBox 5"/>
          <p:cNvSpPr txBox="1"/>
          <p:nvPr/>
        </p:nvSpPr>
        <p:spPr>
          <a:xfrm>
            <a:off x="7403993" y="2749086"/>
            <a:ext cx="800219" cy="307777"/>
          </a:xfrm>
          <a:prstGeom prst="rect">
            <a:avLst/>
          </a:prstGeom>
          <a:noFill/>
        </p:spPr>
        <p:txBody>
          <a:bodyPr wrap="none" rtlCol="0">
            <a:spAutoFit/>
          </a:bodyPr>
          <a:lstStyle/>
          <a:p>
            <a:r>
              <a:rPr lang="en-US" sz="1400" b="1" dirty="0" smtClean="0">
                <a:solidFill>
                  <a:schemeClr val="accent1"/>
                </a:solidFill>
                <a:latin typeface="Arial" panose="020B0604020202020204" pitchFamily="34" charset="0"/>
                <a:cs typeface="Arial" panose="020B0604020202020204" pitchFamily="34" charset="0"/>
              </a:rPr>
              <a:t>N to LF</a:t>
            </a:r>
            <a:endParaRPr lang="en-US" sz="1400" b="1" dirty="0">
              <a:solidFill>
                <a:schemeClr val="accent1"/>
              </a:solidFill>
              <a:latin typeface="Arial" panose="020B0604020202020204" pitchFamily="34" charset="0"/>
              <a:cs typeface="Arial" panose="020B0604020202020204" pitchFamily="34" charset="0"/>
            </a:endParaRPr>
          </a:p>
        </p:txBody>
      </p:sp>
      <p:sp>
        <p:nvSpPr>
          <p:cNvPr id="8" name="TextBox 7"/>
          <p:cNvSpPr txBox="1"/>
          <p:nvPr/>
        </p:nvSpPr>
        <p:spPr>
          <a:xfrm>
            <a:off x="7405544" y="3811488"/>
            <a:ext cx="702436" cy="307777"/>
          </a:xfrm>
          <a:prstGeom prst="rect">
            <a:avLst/>
          </a:prstGeom>
          <a:noFill/>
        </p:spPr>
        <p:txBody>
          <a:bodyPr wrap="none" rtlCol="0">
            <a:spAutoFit/>
          </a:bodyPr>
          <a:lstStyle/>
          <a:p>
            <a:r>
              <a:rPr lang="en-US" sz="1400" b="1" dirty="0" smtClean="0">
                <a:solidFill>
                  <a:srgbClr val="00B050"/>
                </a:solidFill>
                <a:latin typeface="Arial" panose="020B0604020202020204" pitchFamily="34" charset="0"/>
                <a:cs typeface="Arial" panose="020B0604020202020204" pitchFamily="34" charset="0"/>
              </a:rPr>
              <a:t>N to E</a:t>
            </a:r>
            <a:endParaRPr lang="en-US" sz="1400" b="1" dirty="0">
              <a:solidFill>
                <a:srgbClr val="00B050"/>
              </a:solidFill>
              <a:latin typeface="Arial" panose="020B0604020202020204" pitchFamily="34" charset="0"/>
              <a:cs typeface="Arial" panose="020B0604020202020204" pitchFamily="34" charset="0"/>
            </a:endParaRPr>
          </a:p>
        </p:txBody>
      </p:sp>
      <p:sp>
        <p:nvSpPr>
          <p:cNvPr id="9" name="TextBox 8"/>
          <p:cNvSpPr txBox="1"/>
          <p:nvPr/>
        </p:nvSpPr>
        <p:spPr>
          <a:xfrm>
            <a:off x="7402033" y="4931734"/>
            <a:ext cx="712054" cy="307777"/>
          </a:xfrm>
          <a:prstGeom prst="rect">
            <a:avLst/>
          </a:prstGeom>
          <a:noFill/>
        </p:spPr>
        <p:txBody>
          <a:bodyPr wrap="none" rtlCol="0">
            <a:spAutoFit/>
          </a:bodyPr>
          <a:lstStyle/>
          <a:p>
            <a:r>
              <a:rPr lang="en-US" sz="1400" b="1" dirty="0" smtClean="0">
                <a:solidFill>
                  <a:schemeClr val="accent2"/>
                </a:solidFill>
                <a:latin typeface="Arial" panose="020B0604020202020204" pitchFamily="34" charset="0"/>
                <a:cs typeface="Arial" panose="020B0604020202020204" pitchFamily="34" charset="0"/>
              </a:rPr>
              <a:t>N to U</a:t>
            </a:r>
            <a:endParaRPr lang="en-US" sz="14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67015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Relative to Trend, There </a:t>
            </a:r>
            <a:r>
              <a:rPr lang="en-US" dirty="0"/>
              <a:t>W</a:t>
            </a:r>
            <a:r>
              <a:rPr lang="en-US" dirty="0" smtClean="0"/>
              <a:t>as Essentially No Catch-Up      in Labor Force Participation After 1980-82 Recession</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23</a:t>
            </a:fld>
            <a:endParaRPr lang="en-US" dirty="0">
              <a:solidFill>
                <a:prstClr val="white"/>
              </a:solidFill>
            </a:endParaRPr>
          </a:p>
        </p:txBody>
      </p:sp>
      <p:sp>
        <p:nvSpPr>
          <p:cNvPr id="8" name="TextBox 7"/>
          <p:cNvSpPr txBox="1"/>
          <p:nvPr/>
        </p:nvSpPr>
        <p:spPr>
          <a:xfrm>
            <a:off x="1132366" y="6000690"/>
            <a:ext cx="6259033"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 author’s calculations.</a:t>
            </a:r>
          </a:p>
        </p:txBody>
      </p:sp>
      <p:graphicFrame>
        <p:nvGraphicFramePr>
          <p:cNvPr id="3" name="Object 2"/>
          <p:cNvGraphicFramePr>
            <a:graphicFrameLocks noChangeAspect="1"/>
          </p:cNvGraphicFramePr>
          <p:nvPr>
            <p:extLst>
              <p:ext uri="{D42A27DB-BD31-4B8C-83A1-F6EECF244321}">
                <p14:modId xmlns:p14="http://schemas.microsoft.com/office/powerpoint/2010/main" val="1400657982"/>
              </p:ext>
            </p:extLst>
          </p:nvPr>
        </p:nvGraphicFramePr>
        <p:xfrm>
          <a:off x="1238696" y="1121218"/>
          <a:ext cx="6624956" cy="4937760"/>
        </p:xfrm>
        <a:graphic>
          <a:graphicData uri="http://schemas.openxmlformats.org/presentationml/2006/ole">
            <mc:AlternateContent xmlns:mc="http://schemas.openxmlformats.org/markup-compatibility/2006">
              <mc:Choice xmlns:v="urn:schemas-microsoft-com:vml" Requires="v">
                <p:oleObj spid="_x0000_s85008" name="Worksheet" r:id="rId3" imgW="3667041" imgH="2733710" progId="Excel.Sheet.12">
                  <p:link/>
                </p:oleObj>
              </mc:Choice>
              <mc:Fallback>
                <p:oleObj name="Worksheet" r:id="rId3" imgW="3667041" imgH="2733710" progId="Excel.Sheet.12">
                  <p:link/>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696" y="1121218"/>
                        <a:ext cx="6624956"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553240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a:grpSpLocks noChangeAspect="1"/>
          </p:cNvGrpSpPr>
          <p:nvPr/>
        </p:nvGrpSpPr>
        <p:grpSpPr>
          <a:xfrm>
            <a:off x="897197" y="1027106"/>
            <a:ext cx="7300504" cy="3108960"/>
            <a:chOff x="1022247" y="1092939"/>
            <a:chExt cx="7210425" cy="2971800"/>
          </a:xfrm>
        </p:grpSpPr>
        <p:pic>
          <p:nvPicPr>
            <p:cNvPr id="5120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2247" y="1092939"/>
              <a:ext cx="721042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7075383" y="3504133"/>
              <a:ext cx="457200" cy="5243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p:txBody>
          <a:bodyPr/>
          <a:lstStyle/>
          <a:p>
            <a:r>
              <a:rPr lang="en-US" dirty="0" smtClean="0"/>
              <a:t>Similar Declines in Labor Force Participation Following Both the Great Recession and the Early 1980s Recession</a:t>
            </a:r>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24</a:t>
            </a:fld>
            <a:endParaRPr lang="en-US" dirty="0">
              <a:solidFill>
                <a:prstClr val="white"/>
              </a:solidFill>
            </a:endParaRPr>
          </a:p>
        </p:txBody>
      </p:sp>
      <p:sp>
        <p:nvSpPr>
          <p:cNvPr id="6" name="TextBox 5"/>
          <p:cNvSpPr txBox="1"/>
          <p:nvPr/>
        </p:nvSpPr>
        <p:spPr>
          <a:xfrm>
            <a:off x="847064" y="4082081"/>
            <a:ext cx="7350637" cy="707886"/>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Based </a:t>
            </a:r>
            <a:r>
              <a:rPr lang="en-US" sz="1000" dirty="0">
                <a:latin typeface="Arial" panose="020B0604020202020204" pitchFamily="34" charset="0"/>
                <a:cs typeface="Arial" panose="020B0604020202020204" pitchFamily="34" charset="0"/>
              </a:rPr>
              <a:t>on annual averages and </a:t>
            </a:r>
            <a:r>
              <a:rPr lang="en-US" sz="1000" dirty="0" smtClean="0">
                <a:latin typeface="Arial" panose="020B0604020202020204" pitchFamily="34" charset="0"/>
                <a:cs typeface="Arial" panose="020B0604020202020204" pitchFamily="34" charset="0"/>
              </a:rPr>
              <a:t>adjusted for change in population </a:t>
            </a:r>
            <a:r>
              <a:rPr lang="en-US" sz="1000" dirty="0">
                <a:latin typeface="Arial" panose="020B0604020202020204" pitchFamily="34" charset="0"/>
                <a:cs typeface="Arial" panose="020B0604020202020204" pitchFamily="34" charset="0"/>
              </a:rPr>
              <a:t>controls. The projections for five years ahead are estimated by extrapolating a linear trend </a:t>
            </a:r>
            <a:r>
              <a:rPr lang="en-US" sz="1000" dirty="0" smtClean="0">
                <a:latin typeface="Arial" panose="020B0604020202020204" pitchFamily="34" charset="0"/>
                <a:cs typeface="Arial" panose="020B0604020202020204" pitchFamily="34" charset="0"/>
              </a:rPr>
              <a:t>in age/gender-specific </a:t>
            </a:r>
            <a:r>
              <a:rPr lang="en-US" sz="1000" dirty="0">
                <a:latin typeface="Arial" panose="020B0604020202020204" pitchFamily="34" charset="0"/>
                <a:cs typeface="Arial" panose="020B0604020202020204" pitchFamily="34" charset="0"/>
              </a:rPr>
              <a:t>labor force participation rates </a:t>
            </a:r>
            <a:r>
              <a:rPr lang="en-US" sz="1000" dirty="0" smtClean="0">
                <a:latin typeface="Arial" panose="020B0604020202020204" pitchFamily="34" charset="0"/>
                <a:cs typeface="Arial" panose="020B0604020202020204" pitchFamily="34" charset="0"/>
              </a:rPr>
              <a:t>in the </a:t>
            </a:r>
            <a:r>
              <a:rPr lang="en-US" sz="1000" dirty="0">
                <a:latin typeface="Arial" panose="020B0604020202020204" pitchFamily="34" charset="0"/>
                <a:cs typeface="Arial" panose="020B0604020202020204" pitchFamily="34" charset="0"/>
              </a:rPr>
              <a:t>10 years preceding 1980 and 2007, </a:t>
            </a:r>
            <a:r>
              <a:rPr lang="en-US" sz="1000" dirty="0" smtClean="0">
                <a:latin typeface="Arial" panose="020B0604020202020204" pitchFamily="34" charset="0"/>
                <a:cs typeface="Arial" panose="020B0604020202020204" pitchFamily="34" charset="0"/>
              </a:rPr>
              <a:t>respectively. Numbers may not add exactly because of rounding. </a:t>
            </a:r>
          </a:p>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2013 </a:t>
            </a:r>
            <a:r>
              <a:rPr lang="en-US" sz="1000" i="1" dirty="0" smtClean="0">
                <a:latin typeface="Arial" panose="020B0604020202020204" pitchFamily="34" charset="0"/>
                <a:cs typeface="Arial" panose="020B0604020202020204" pitchFamily="34" charset="0"/>
              </a:rPr>
              <a:t>Economic Report of the President. </a:t>
            </a:r>
            <a:endParaRPr lang="en-US" sz="1000" dirty="0" smtClean="0">
              <a:latin typeface="Arial" panose="020B0604020202020204" pitchFamily="34" charset="0"/>
              <a:cs typeface="Arial" panose="020B0604020202020204" pitchFamily="34" charset="0"/>
            </a:endParaRPr>
          </a:p>
        </p:txBody>
      </p:sp>
      <p:sp>
        <p:nvSpPr>
          <p:cNvPr id="7" name="Content Placeholder 7"/>
          <p:cNvSpPr txBox="1">
            <a:spLocks/>
          </p:cNvSpPr>
          <p:nvPr/>
        </p:nvSpPr>
        <p:spPr>
          <a:xfrm>
            <a:off x="469602" y="4745666"/>
            <a:ext cx="8229600" cy="171893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Georgia" panose="02040502050405020303"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Georgia" panose="02040502050405020303"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Georgia" panose="02040502050405020303"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smtClean="0"/>
              <a:t>Of the 2.2 percentage point drop in the </a:t>
            </a:r>
            <a:r>
              <a:rPr lang="en-US" sz="1400" dirty="0"/>
              <a:t>labor force </a:t>
            </a:r>
            <a:r>
              <a:rPr lang="en-US" sz="1400" dirty="0" smtClean="0"/>
              <a:t>participation rate from 2007-2012, only 1.0 percentage point was attributable to cyclical factors.</a:t>
            </a:r>
          </a:p>
          <a:p>
            <a:r>
              <a:rPr lang="en-US" sz="1400" dirty="0" smtClean="0"/>
              <a:t>Although the labor force participation rate rose by 1.0 percentage point from 1980-1985, the cyclical component of this measure actually declined by 0.9 percentage point primarily as a result of the secular increase in the participation of women during this period. </a:t>
            </a:r>
          </a:p>
          <a:p>
            <a:r>
              <a:rPr lang="en-US" sz="1400" dirty="0" smtClean="0"/>
              <a:t>Thus, the recession-induced rate of decline in labor force participation during the current recovery has not been very different from that of the early 1980s.</a:t>
            </a:r>
          </a:p>
        </p:txBody>
      </p:sp>
    </p:spTree>
    <p:extLst>
      <p:ext uri="{BB962C8B-B14F-4D97-AF65-F5344CB8AC3E}">
        <p14:creationId xmlns:p14="http://schemas.microsoft.com/office/powerpoint/2010/main" val="3980242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Beveridge Curve</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pPr/>
              <a:t>25</a:t>
            </a:fld>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152405001"/>
              </p:ext>
            </p:extLst>
          </p:nvPr>
        </p:nvGraphicFramePr>
        <p:xfrm>
          <a:off x="1242235" y="1159533"/>
          <a:ext cx="6532248" cy="4937760"/>
        </p:xfrm>
        <a:graphic>
          <a:graphicData uri="http://schemas.openxmlformats.org/presentationml/2006/ole">
            <mc:AlternateContent xmlns:mc="http://schemas.openxmlformats.org/markup-compatibility/2006">
              <mc:Choice xmlns:v="urn:schemas-microsoft-com:vml" Requires="v">
                <p:oleObj spid="_x0000_s70800" name="Worksheet" r:id="rId3" imgW="3628957" imgH="2743200" progId="Excel.Sheet.12">
                  <p:link/>
                </p:oleObj>
              </mc:Choice>
              <mc:Fallback>
                <p:oleObj name="Worksheet" r:id="rId3" imgW="3628957" imgH="2743200" progId="Excel.Sheet.12">
                  <p:link/>
                  <p:pic>
                    <p:nvPicPr>
                      <p:cNvPr id="0" name=""/>
                      <p:cNvPicPr>
                        <a:picLocks noChangeAspect="1" noChangeArrowheads="1"/>
                      </p:cNvPicPr>
                      <p:nvPr/>
                    </p:nvPicPr>
                    <p:blipFill>
                      <a:blip r:embed="rId4"/>
                      <a:srcRect/>
                      <a:stretch>
                        <a:fillRect/>
                      </a:stretch>
                    </p:blipFill>
                    <p:spPr bwMode="auto">
                      <a:xfrm>
                        <a:off x="1242235" y="1159533"/>
                        <a:ext cx="6532248"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2"/>
          <p:cNvSpPr txBox="1"/>
          <p:nvPr/>
        </p:nvSpPr>
        <p:spPr>
          <a:xfrm>
            <a:off x="1118734" y="5965095"/>
            <a:ext cx="6547336" cy="40203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Both job openings and unemployment rates are percentages of the labor force aged 25 to 54.</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Source:</a:t>
            </a:r>
            <a:r>
              <a:rPr lang="en-US" sz="1000" baseline="0" dirty="0">
                <a:latin typeface="Arial" panose="020B0604020202020204" pitchFamily="34" charset="0"/>
                <a:cs typeface="Arial" panose="020B0604020202020204" pitchFamily="34" charset="0"/>
              </a:rPr>
              <a:t> Bureau of Labor Statistics</a:t>
            </a:r>
            <a:r>
              <a:rPr lang="en-US" sz="1000" baseline="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author’s calculations</a:t>
            </a:r>
            <a:r>
              <a:rPr lang="en-US" sz="1000" baseline="0" dirty="0" smtClean="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pic>
        <p:nvPicPr>
          <p:cNvPr id="70786" name="Picture 130" descr="http://media-1.web.britannica.com/eb-media/71/6471-004-33CFC657.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921" b="38204"/>
          <a:stretch/>
        </p:blipFill>
        <p:spPr bwMode="auto">
          <a:xfrm>
            <a:off x="7666070" y="-8467"/>
            <a:ext cx="1325530" cy="1005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829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Beveridge Curve Using Short-Term Unemployment Rate</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pPr/>
              <a:t>26</a:t>
            </a:fld>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11" name="TextBox 2"/>
          <p:cNvSpPr txBox="1"/>
          <p:nvPr/>
        </p:nvSpPr>
        <p:spPr>
          <a:xfrm>
            <a:off x="1095161" y="5875009"/>
            <a:ext cx="6962004" cy="58072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a:t>
            </a:r>
            <a:r>
              <a:rPr lang="en-US" sz="1000" dirty="0">
                <a:latin typeface="Arial" panose="020B0604020202020204" pitchFamily="34" charset="0"/>
                <a:cs typeface="Arial" panose="020B0604020202020204" pitchFamily="34" charset="0"/>
              </a:rPr>
              <a:t>Both job openings and unemployment rates are percentages of the labor force aged 25 to </a:t>
            </a:r>
            <a:r>
              <a:rPr lang="en-US" sz="1000" dirty="0" smtClean="0">
                <a:latin typeface="Arial" panose="020B0604020202020204" pitchFamily="34" charset="0"/>
                <a:cs typeface="Arial" panose="020B0604020202020204" pitchFamily="34" charset="0"/>
              </a:rPr>
              <a:t>54. The short-term unemployment rate for workers aged 25 to 54 is a centered 3-month moving average of not seasonally adjusted data. </a:t>
            </a:r>
          </a:p>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a:t>
            </a:r>
            <a:r>
              <a:rPr lang="en-US" sz="1000" baseline="0" dirty="0">
                <a:latin typeface="Arial" panose="020B0604020202020204" pitchFamily="34" charset="0"/>
                <a:cs typeface="Arial" panose="020B0604020202020204" pitchFamily="34" charset="0"/>
              </a:rPr>
              <a:t> Bureau of Labor Statistics</a:t>
            </a:r>
            <a:r>
              <a:rPr lang="en-US" sz="1000" baseline="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author’s calculations</a:t>
            </a:r>
            <a:r>
              <a:rPr lang="en-US" sz="1000" baseline="0" dirty="0" smtClean="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4204495106"/>
              </p:ext>
            </p:extLst>
          </p:nvPr>
        </p:nvGraphicFramePr>
        <p:xfrm>
          <a:off x="1206798" y="1068383"/>
          <a:ext cx="6599685" cy="4937760"/>
        </p:xfrm>
        <a:graphic>
          <a:graphicData uri="http://schemas.openxmlformats.org/presentationml/2006/ole">
            <mc:AlternateContent xmlns:mc="http://schemas.openxmlformats.org/markup-compatibility/2006">
              <mc:Choice xmlns:v="urn:schemas-microsoft-com:vml" Requires="v">
                <p:oleObj spid="_x0000_s71820" name="Worksheet" r:id="rId3" imgW="3667057" imgH="2743200" progId="Excel.Sheet.12">
                  <p:link/>
                </p:oleObj>
              </mc:Choice>
              <mc:Fallback>
                <p:oleObj name="Worksheet" r:id="rId3" imgW="3667057" imgH="2743200" progId="Excel.Sheet.12">
                  <p:link/>
                  <p:pic>
                    <p:nvPicPr>
                      <p:cNvPr id="0" name=""/>
                      <p:cNvPicPr>
                        <a:picLocks noChangeAspect="1" noChangeArrowheads="1"/>
                      </p:cNvPicPr>
                      <p:nvPr/>
                    </p:nvPicPr>
                    <p:blipFill>
                      <a:blip r:embed="rId4"/>
                      <a:srcRect/>
                      <a:stretch>
                        <a:fillRect/>
                      </a:stretch>
                    </p:blipFill>
                    <p:spPr bwMode="auto">
                      <a:xfrm>
                        <a:off x="1206798" y="1068383"/>
                        <a:ext cx="6599685"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838453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1000" y="1206798"/>
            <a:ext cx="8382000" cy="5062868"/>
          </a:xfrm>
        </p:spPr>
        <p:txBody>
          <a:bodyPr>
            <a:noAutofit/>
          </a:bodyPr>
          <a:lstStyle/>
          <a:p>
            <a:r>
              <a:rPr lang="en-US" sz="1800" dirty="0" smtClean="0"/>
              <a:t>Extend Kroft, et al. (forthcoming JOLE) to (1) allow differential effect (and matching efficiency) of short-term and long-term unemployed, and NILF:</a:t>
            </a:r>
          </a:p>
          <a:p>
            <a:pPr marL="0" indent="0">
              <a:buNone/>
            </a:pPr>
            <a:r>
              <a:rPr lang="en-US" sz="1800" dirty="0" smtClean="0"/>
              <a:t> </a:t>
            </a:r>
          </a:p>
          <a:p>
            <a:pPr marL="0" indent="0">
              <a:buNone/>
            </a:pPr>
            <a:endParaRPr lang="en-US" sz="1800" dirty="0" smtClean="0"/>
          </a:p>
          <a:p>
            <a:pPr marL="339725" indent="0">
              <a:buNone/>
            </a:pPr>
            <a:r>
              <a:rPr lang="en-US" sz="1800" dirty="0"/>
              <a:t>a</a:t>
            </a:r>
            <a:r>
              <a:rPr lang="en-US" sz="1800" dirty="0" smtClean="0"/>
              <a:t>nd  (2) allow differential flow rates for short- and long-term unemployed over time.</a:t>
            </a:r>
            <a:endParaRPr lang="en-US" sz="1800" dirty="0"/>
          </a:p>
          <a:p>
            <a:r>
              <a:rPr lang="en-US" sz="1800" dirty="0" smtClean="0"/>
              <a:t>Fit matching function </a:t>
            </a:r>
            <a:r>
              <a:rPr lang="en-US" sz="1800" dirty="0"/>
              <a:t>from </a:t>
            </a:r>
            <a:r>
              <a:rPr lang="en-US" sz="1800" dirty="0" smtClean="0"/>
              <a:t>2002-2007, using flow rates </a:t>
            </a:r>
            <a:r>
              <a:rPr lang="en-US" sz="1800" dirty="0"/>
              <a:t>from U</a:t>
            </a:r>
            <a:r>
              <a:rPr lang="en-US" sz="1800" baseline="-25000" dirty="0"/>
              <a:t>L</a:t>
            </a:r>
            <a:r>
              <a:rPr lang="en-US" sz="1800" dirty="0"/>
              <a:t>-E, U</a:t>
            </a:r>
            <a:r>
              <a:rPr lang="en-US" sz="1800" baseline="-25000" dirty="0"/>
              <a:t>S</a:t>
            </a:r>
            <a:r>
              <a:rPr lang="en-US" sz="1800" dirty="0"/>
              <a:t>-E, and </a:t>
            </a:r>
            <a:r>
              <a:rPr lang="en-US" sz="1800" dirty="0" smtClean="0"/>
              <a:t>N-E. (Note: No EUC effects 2002-07 .)</a:t>
            </a:r>
          </a:p>
          <a:p>
            <a:r>
              <a:rPr lang="en-US" sz="1800" dirty="0" smtClean="0"/>
              <a:t>Other flows also accounted for in model (e.g., N-U</a:t>
            </a:r>
            <a:r>
              <a:rPr lang="en-US" sz="1800" baseline="-25000" dirty="0" smtClean="0"/>
              <a:t>S</a:t>
            </a:r>
            <a:r>
              <a:rPr lang="en-US" sz="1800" dirty="0" smtClean="0"/>
              <a:t>, N-U</a:t>
            </a:r>
            <a:r>
              <a:rPr lang="en-US" sz="1800" baseline="-25000" dirty="0" smtClean="0"/>
              <a:t>L</a:t>
            </a:r>
            <a:r>
              <a:rPr lang="en-US" sz="1800" dirty="0" smtClean="0"/>
              <a:t>).</a:t>
            </a:r>
          </a:p>
          <a:p>
            <a:r>
              <a:rPr lang="en-US" sz="1800" dirty="0" smtClean="0"/>
              <a:t>Focus </a:t>
            </a:r>
            <a:r>
              <a:rPr lang="en-US" sz="1800" dirty="0"/>
              <a:t>on prime-age workers to avoid issues of demographic changes and increased school </a:t>
            </a:r>
            <a:r>
              <a:rPr lang="en-US" sz="1800" dirty="0" smtClean="0"/>
              <a:t>enrollment. </a:t>
            </a:r>
            <a:endParaRPr lang="en-US" sz="1800" dirty="0"/>
          </a:p>
          <a:p>
            <a:r>
              <a:rPr lang="en-US" sz="1800" dirty="0" smtClean="0"/>
              <a:t>Use </a:t>
            </a:r>
            <a:r>
              <a:rPr lang="en-US" sz="1800" dirty="0"/>
              <a:t>these </a:t>
            </a:r>
            <a:r>
              <a:rPr lang="en-US" sz="1800" dirty="0" smtClean="0"/>
              <a:t>parameters to simulate path of unemployment, Beveridge Curve, and share of long-term unemployed.</a:t>
            </a:r>
          </a:p>
          <a:p>
            <a:r>
              <a:rPr lang="en-US" sz="1800" dirty="0" smtClean="0"/>
              <a:t>Use model to perform counterfactuals: Suppose labor force withdrawal rate remained constant at 2010 level for LTU, how much of the drop in long-term unemployment share is due to pro-cyclical withdrawal rate? </a:t>
            </a:r>
          </a:p>
        </p:txBody>
      </p:sp>
      <p:sp>
        <p:nvSpPr>
          <p:cNvPr id="5" name="Slide Number Placeholder 4"/>
          <p:cNvSpPr>
            <a:spLocks noGrp="1"/>
          </p:cNvSpPr>
          <p:nvPr>
            <p:ph type="sldNum" sz="quarter" idx="4"/>
          </p:nvPr>
        </p:nvSpPr>
        <p:spPr/>
        <p:txBody>
          <a:bodyPr/>
          <a:lstStyle/>
          <a:p>
            <a:fld id="{6FB43660-FFB9-438F-8DC4-BC79AD108D53}" type="slidenum">
              <a:rPr lang="en-US" smtClean="0"/>
              <a:pPr/>
              <a:t>27</a:t>
            </a:fld>
            <a:endParaRPr lang="en-US" dirty="0"/>
          </a:p>
        </p:txBody>
      </p:sp>
      <p:sp>
        <p:nvSpPr>
          <p:cNvPr id="3" name="Title 2"/>
          <p:cNvSpPr>
            <a:spLocks noGrp="1"/>
          </p:cNvSpPr>
          <p:nvPr>
            <p:ph type="title"/>
          </p:nvPr>
        </p:nvSpPr>
        <p:spPr/>
        <p:txBody>
          <a:bodyPr/>
          <a:lstStyle/>
          <a:p>
            <a:r>
              <a:rPr lang="en-US" dirty="0" smtClean="0"/>
              <a:t>Calibrated Model From </a:t>
            </a:r>
            <a:br>
              <a:rPr lang="en-US" dirty="0" smtClean="0"/>
            </a:br>
            <a:r>
              <a:rPr lang="en-US" dirty="0" smtClean="0"/>
              <a:t>Krueger, Cramer, and Cho (2014)</a:t>
            </a:r>
            <a:endParaRPr lang="en-US" dirty="0"/>
          </a:p>
        </p:txBody>
      </p:sp>
      <p:sp>
        <p:nvSpPr>
          <p:cNvPr id="2" name="Date Placeholder 1"/>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4868" y="1835626"/>
            <a:ext cx="4894874" cy="645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9007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a:xfrm>
            <a:off x="6553200" y="6486864"/>
            <a:ext cx="2580042" cy="365125"/>
          </a:xfrm>
          <a:prstGeom prst="rect">
            <a:avLst/>
          </a:prstGeom>
        </p:spPr>
        <p:txBody>
          <a:bodyPr/>
          <a:lstStyle/>
          <a:p>
            <a:fld id="{6FB43660-FFB9-438F-8DC4-BC79AD108D53}" type="slidenum">
              <a:rPr lang="en-US" smtClean="0"/>
              <a:pPr/>
              <a:t>28</a:t>
            </a:fld>
            <a:endParaRPr lang="en-US" dirty="0"/>
          </a:p>
        </p:txBody>
      </p:sp>
      <p:sp>
        <p:nvSpPr>
          <p:cNvPr id="10" name="TextBox 9"/>
          <p:cNvSpPr txBox="1"/>
          <p:nvPr/>
        </p:nvSpPr>
        <p:spPr>
          <a:xfrm>
            <a:off x="1147983" y="6011323"/>
            <a:ext cx="6172200"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Data for 2015 available through June.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sp>
        <p:nvSpPr>
          <p:cNvPr id="4" name="Rectangle 1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2" name="Title 1"/>
          <p:cNvSpPr>
            <a:spLocks noGrp="1"/>
          </p:cNvSpPr>
          <p:nvPr>
            <p:ph type="title"/>
          </p:nvPr>
        </p:nvSpPr>
        <p:spPr/>
        <p:txBody>
          <a:bodyPr/>
          <a:lstStyle/>
          <a:p>
            <a:r>
              <a:rPr lang="en-US" dirty="0"/>
              <a:t>Average Monthly Labor Force Withdrawal Rate in the United </a:t>
            </a:r>
            <a:r>
              <a:rPr lang="en-US" dirty="0" smtClean="0"/>
              <a:t>States for Prime Age Workers</a:t>
            </a:r>
            <a:endParaRPr lang="en-US" dirty="0"/>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829977462"/>
              </p:ext>
            </p:extLst>
          </p:nvPr>
        </p:nvGraphicFramePr>
        <p:xfrm>
          <a:off x="1266715" y="1119965"/>
          <a:ext cx="6549986" cy="4937760"/>
        </p:xfrm>
        <a:graphic>
          <a:graphicData uri="http://schemas.openxmlformats.org/presentationml/2006/ole">
            <mc:AlternateContent xmlns:mc="http://schemas.openxmlformats.org/markup-compatibility/2006">
              <mc:Choice xmlns:v="urn:schemas-microsoft-com:vml" Requires="v">
                <p:oleObj spid="_x0000_s53436" name="Worksheet" r:id="rId3" imgW="3638685" imgH="2743200" progId="Excel.Sheet.12">
                  <p:link/>
                </p:oleObj>
              </mc:Choice>
              <mc:Fallback>
                <p:oleObj name="Worksheet" r:id="rId3" imgW="3638685" imgH="2743200" progId="Excel.Sheet.12">
                  <p:link/>
                  <p:pic>
                    <p:nvPicPr>
                      <p:cNvPr id="0" name="Picture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6715" y="1119965"/>
                        <a:ext cx="6549986"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540766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999" y="1297887"/>
            <a:ext cx="7312805"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Simulation for 2008-2013 </a:t>
            </a:r>
            <a:r>
              <a:rPr lang="en-US" dirty="0"/>
              <a:t>B</a:t>
            </a:r>
            <a:r>
              <a:rPr lang="en-US" dirty="0" smtClean="0"/>
              <a:t>ased on Matching Function</a:t>
            </a:r>
            <a:r>
              <a:rPr lang="en-US" dirty="0"/>
              <a:t> </a:t>
            </a:r>
            <a:r>
              <a:rPr lang="en-US" dirty="0" smtClean="0"/>
              <a:t>Over 2002-2007</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pPr/>
              <a:t>29</a:t>
            </a:fld>
            <a:endParaRPr lang="en-US" dirty="0"/>
          </a:p>
        </p:txBody>
      </p:sp>
      <p:sp>
        <p:nvSpPr>
          <p:cNvPr id="4" name="Date Placeholder 3"/>
          <p:cNvSpPr>
            <a:spLocks noGrp="1"/>
          </p:cNvSpPr>
          <p:nvPr>
            <p:ph type="dt" sz="half" idx="2"/>
          </p:nvPr>
        </p:nvSpPr>
        <p:spPr/>
        <p:txBody>
          <a:bodyPr/>
          <a:lstStyle/>
          <a:p>
            <a:r>
              <a:rPr lang="en-US" dirty="0" smtClean="0"/>
              <a:t>July 22, 2015</a:t>
            </a:r>
            <a:endParaRPr lang="en-US" dirty="0"/>
          </a:p>
        </p:txBody>
      </p:sp>
      <p:sp>
        <p:nvSpPr>
          <p:cNvPr id="11" name="TextBox 2"/>
          <p:cNvSpPr txBox="1"/>
          <p:nvPr/>
        </p:nvSpPr>
        <p:spPr>
          <a:xfrm>
            <a:off x="825798" y="5757761"/>
            <a:ext cx="7467600" cy="56683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Both </a:t>
            </a:r>
            <a:r>
              <a:rPr lang="en-US" sz="1000" dirty="0">
                <a:latin typeface="Arial" panose="020B0604020202020204" pitchFamily="34" charset="0"/>
                <a:cs typeface="Arial" panose="020B0604020202020204" pitchFamily="34" charset="0"/>
              </a:rPr>
              <a:t>vacancy and unemployment rates are percentages of the labor force ages 25 to 54.</a:t>
            </a:r>
          </a:p>
          <a:p>
            <a:r>
              <a:rPr lang="en-US" sz="1000" dirty="0">
                <a:latin typeface="Arial" panose="020B0604020202020204" pitchFamily="34" charset="0"/>
                <a:cs typeface="Arial" panose="020B0604020202020204" pitchFamily="34" charset="0"/>
              </a:rPr>
              <a:t>Source:</a:t>
            </a:r>
            <a:r>
              <a:rPr lang="en-US" sz="1000" baseline="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Krueger, Cramer, and Cho. “Are the Long-Term Unemployed on the Margins of the Labor Market?” </a:t>
            </a:r>
            <a:r>
              <a:rPr lang="en-US" sz="1000" i="1" dirty="0">
                <a:latin typeface="Arial" panose="020B0604020202020204" pitchFamily="34" charset="0"/>
                <a:cs typeface="Arial" panose="020B0604020202020204" pitchFamily="34" charset="0"/>
              </a:rPr>
              <a:t>Brookings Papers on Economic Activity</a:t>
            </a:r>
            <a:r>
              <a:rPr lang="en-US" sz="1000" dirty="0">
                <a:latin typeface="Arial" panose="020B0604020202020204" pitchFamily="34" charset="0"/>
                <a:cs typeface="Arial" panose="020B0604020202020204" pitchFamily="34" charset="0"/>
              </a:rPr>
              <a:t>. Spring 2014.</a:t>
            </a:r>
          </a:p>
        </p:txBody>
      </p:sp>
      <p:pic>
        <p:nvPicPr>
          <p:cNvPr id="860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2998" y="3778101"/>
            <a:ext cx="2792439"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1436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6553200" y="6486864"/>
            <a:ext cx="2580042" cy="365125"/>
          </a:xfrm>
          <a:prstGeom prst="rect">
            <a:avLst/>
          </a:prstGeom>
        </p:spPr>
        <p:txBody>
          <a:bodyPr/>
          <a:lstStyle/>
          <a:p>
            <a:fld id="{6FB43660-FFB9-438F-8DC4-BC79AD108D53}" type="slidenum">
              <a:rPr lang="en-US" smtClean="0"/>
              <a:pPr/>
              <a:t>3</a:t>
            </a:fld>
            <a:endParaRPr lang="en-US" dirty="0"/>
          </a:p>
        </p:txBody>
      </p:sp>
      <p:sp>
        <p:nvSpPr>
          <p:cNvPr id="9" name="TextBox 8"/>
          <p:cNvSpPr txBox="1"/>
          <p:nvPr/>
        </p:nvSpPr>
        <p:spPr>
          <a:xfrm>
            <a:off x="1150095" y="6016236"/>
            <a:ext cx="6019800"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sp>
        <p:nvSpPr>
          <p:cNvPr id="6" name="Rectangle 20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2" name="Title 1"/>
          <p:cNvSpPr>
            <a:spLocks noGrp="1"/>
          </p:cNvSpPr>
          <p:nvPr>
            <p:ph type="title"/>
          </p:nvPr>
        </p:nvSpPr>
        <p:spPr/>
        <p:txBody>
          <a:bodyPr/>
          <a:lstStyle/>
          <a:p>
            <a:r>
              <a:rPr lang="en-US" dirty="0" smtClean="0"/>
              <a:t>Unemployment Rate is Returning to Normal</a:t>
            </a:r>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204488305"/>
              </p:ext>
            </p:extLst>
          </p:nvPr>
        </p:nvGraphicFramePr>
        <p:xfrm>
          <a:off x="1254907" y="1138834"/>
          <a:ext cx="6623823" cy="4937760"/>
        </p:xfrm>
        <a:graphic>
          <a:graphicData uri="http://schemas.openxmlformats.org/presentationml/2006/ole">
            <mc:AlternateContent xmlns:mc="http://schemas.openxmlformats.org/markup-compatibility/2006">
              <mc:Choice xmlns:v="urn:schemas-microsoft-com:vml" Requires="v">
                <p:oleObj spid="_x0000_s8530" name="Worksheet" r:id="rId4" imgW="3667057" imgH="2733765" progId="Excel.Sheet.12">
                  <p:link/>
                </p:oleObj>
              </mc:Choice>
              <mc:Fallback>
                <p:oleObj name="Worksheet" r:id="rId4" imgW="3667057" imgH="2733765" progId="Excel.Sheet.12">
                  <p:link/>
                  <p:pic>
                    <p:nvPicPr>
                      <p:cNvPr id="0" name="Picture 19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4907" y="1138834"/>
                        <a:ext cx="6623823"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289143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1099" y="1098699"/>
            <a:ext cx="6601785" cy="4937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Counterfactual I: Hold U</a:t>
            </a:r>
            <a:r>
              <a:rPr lang="en-US" baseline="-25000" dirty="0"/>
              <a:t>L</a:t>
            </a:r>
            <a:r>
              <a:rPr lang="en-US" dirty="0"/>
              <a:t>-N Fixed for </a:t>
            </a:r>
            <a:r>
              <a:rPr lang="en-US" dirty="0" smtClean="0"/>
              <a:t>LTU</a:t>
            </a:r>
            <a:r>
              <a:rPr lang="en-US" dirty="0"/>
              <a:t/>
            </a:r>
            <a:br>
              <a:rPr lang="en-US" dirty="0"/>
            </a:br>
            <a:r>
              <a:rPr lang="en-US" dirty="0"/>
              <a:t>Rising U</a:t>
            </a:r>
            <a:r>
              <a:rPr lang="en-US" baseline="-25000" dirty="0"/>
              <a:t>L</a:t>
            </a:r>
            <a:r>
              <a:rPr lang="en-US" dirty="0"/>
              <a:t>-N Accounts for ~50% of Drop in LTU Share</a:t>
            </a:r>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30</a:t>
            </a:fld>
            <a:endParaRPr lang="en-US" dirty="0">
              <a:solidFill>
                <a:prstClr val="white"/>
              </a:solidFill>
            </a:endParaRPr>
          </a:p>
        </p:txBody>
      </p:sp>
      <p:sp>
        <p:nvSpPr>
          <p:cNvPr id="8" name="TextBox 2"/>
          <p:cNvSpPr txBox="1"/>
          <p:nvPr/>
        </p:nvSpPr>
        <p:spPr>
          <a:xfrm>
            <a:off x="1183763" y="5963097"/>
            <a:ext cx="6547336" cy="42530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Shading denotes recession.</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Source:</a:t>
            </a:r>
            <a:r>
              <a:rPr lang="en-US" sz="1000" baseline="0" dirty="0">
                <a:latin typeface="Arial" panose="020B0604020202020204" pitchFamily="34" charset="0"/>
                <a:cs typeface="Arial" panose="020B0604020202020204" pitchFamily="34" charset="0"/>
              </a:rPr>
              <a:t> Bureau of Labor Statistics</a:t>
            </a:r>
            <a:r>
              <a:rPr lang="en-US" sz="1000" baseline="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author’s calculations</a:t>
            </a:r>
            <a:r>
              <a:rPr lang="en-US" sz="1000" baseline="0" dirty="0" smtClean="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cxnSp>
        <p:nvCxnSpPr>
          <p:cNvPr id="6" name="Straight Connector 5"/>
          <p:cNvCxnSpPr/>
          <p:nvPr/>
        </p:nvCxnSpPr>
        <p:spPr>
          <a:xfrm>
            <a:off x="1208567" y="554666"/>
            <a:ext cx="6716233"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2090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2235" y="1086297"/>
            <a:ext cx="6601785" cy="4937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z="2700" dirty="0"/>
              <a:t>Counterfactual </a:t>
            </a:r>
            <a:r>
              <a:rPr lang="en-US" sz="2700" dirty="0" smtClean="0"/>
              <a:t>II: </a:t>
            </a:r>
            <a:r>
              <a:rPr lang="en-US" sz="2700" dirty="0"/>
              <a:t>Hold Job Finding (U</a:t>
            </a:r>
            <a:r>
              <a:rPr lang="en-US" sz="2700" baseline="-25000" dirty="0"/>
              <a:t>L</a:t>
            </a:r>
            <a:r>
              <a:rPr lang="en-US" sz="2700" dirty="0"/>
              <a:t>-E) </a:t>
            </a:r>
            <a:r>
              <a:rPr lang="en-US" sz="2700" dirty="0" smtClean="0"/>
              <a:t>Fixed for LTU</a:t>
            </a:r>
            <a:r>
              <a:rPr lang="en-US" sz="2700" dirty="0"/>
              <a:t> </a:t>
            </a:r>
            <a:r>
              <a:rPr lang="en-US" sz="2700" dirty="0" smtClean="0"/>
              <a:t>Rising </a:t>
            </a:r>
            <a:r>
              <a:rPr lang="en-US" sz="2700" dirty="0"/>
              <a:t>U</a:t>
            </a:r>
            <a:r>
              <a:rPr lang="en-US" sz="2700" baseline="-25000" dirty="0"/>
              <a:t>L</a:t>
            </a:r>
            <a:r>
              <a:rPr lang="en-US" sz="2700" dirty="0"/>
              <a:t>-E Accounts for ~10% of Drop in LTU Share</a:t>
            </a:r>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31</a:t>
            </a:fld>
            <a:endParaRPr lang="en-US" dirty="0">
              <a:solidFill>
                <a:prstClr val="white"/>
              </a:solidFill>
            </a:endParaRPr>
          </a:p>
        </p:txBody>
      </p:sp>
      <p:sp>
        <p:nvSpPr>
          <p:cNvPr id="8" name="TextBox 2"/>
          <p:cNvSpPr txBox="1"/>
          <p:nvPr/>
        </p:nvSpPr>
        <p:spPr>
          <a:xfrm>
            <a:off x="1176668" y="5952694"/>
            <a:ext cx="6547336" cy="4268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Shading denotes recession.</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Source:</a:t>
            </a:r>
            <a:r>
              <a:rPr lang="en-US" sz="1000" baseline="0" dirty="0">
                <a:latin typeface="Arial" panose="020B0604020202020204" pitchFamily="34" charset="0"/>
                <a:cs typeface="Arial" panose="020B0604020202020204" pitchFamily="34" charset="0"/>
              </a:rPr>
              <a:t> Bureau of Labor Statistics</a:t>
            </a:r>
            <a:r>
              <a:rPr lang="en-US" sz="1000" baseline="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author’s calculations</a:t>
            </a:r>
            <a:r>
              <a:rPr lang="en-US" sz="1000" baseline="0" dirty="0" smtClean="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cxnSp>
        <p:nvCxnSpPr>
          <p:cNvPr id="7" name="Straight Connector 6"/>
          <p:cNvCxnSpPr/>
          <p:nvPr/>
        </p:nvCxnSpPr>
        <p:spPr>
          <a:xfrm>
            <a:off x="196701" y="565299"/>
            <a:ext cx="87325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0261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Counterfactuals for the Change in the </a:t>
            </a:r>
            <a:br>
              <a:rPr lang="en-US" b="1" dirty="0" smtClean="0"/>
            </a:br>
            <a:r>
              <a:rPr lang="en-US" b="1" dirty="0" smtClean="0"/>
              <a:t>Unemployment Rate</a:t>
            </a:r>
            <a:endParaRPr lang="en-US" b="1" dirty="0"/>
          </a:p>
        </p:txBody>
      </p:sp>
      <p:sp>
        <p:nvSpPr>
          <p:cNvPr id="3" name="Content Placeholder 2"/>
          <p:cNvSpPr>
            <a:spLocks noGrp="1"/>
          </p:cNvSpPr>
          <p:nvPr>
            <p:ph idx="1"/>
          </p:nvPr>
        </p:nvSpPr>
        <p:spPr>
          <a:xfrm>
            <a:off x="304800" y="1295400"/>
            <a:ext cx="8534400" cy="5105400"/>
          </a:xfrm>
        </p:spPr>
        <p:txBody>
          <a:bodyPr>
            <a:normAutofit fontScale="92500" lnSpcReduction="20000"/>
          </a:bodyPr>
          <a:lstStyle/>
          <a:p>
            <a:pPr lvl="0"/>
            <a:r>
              <a:rPr lang="en-US" sz="2800" dirty="0"/>
              <a:t>In the simulation, the unemployment rate </a:t>
            </a:r>
            <a:r>
              <a:rPr lang="en-US" sz="2800" dirty="0" smtClean="0"/>
              <a:t>declined </a:t>
            </a:r>
            <a:r>
              <a:rPr lang="en-US" sz="2800" dirty="0"/>
              <a:t>by </a:t>
            </a:r>
            <a:r>
              <a:rPr lang="en-US" sz="2800" b="1" dirty="0"/>
              <a:t>3.9</a:t>
            </a:r>
            <a:r>
              <a:rPr lang="en-US" sz="2800" dirty="0"/>
              <a:t> p.p. from January 2011 through June 2015.</a:t>
            </a:r>
          </a:p>
          <a:p>
            <a:pPr lvl="0"/>
            <a:r>
              <a:rPr lang="en-US" sz="2800" dirty="0" smtClean="0"/>
              <a:t>The rise in the </a:t>
            </a:r>
            <a:r>
              <a:rPr lang="en-US" sz="2800" dirty="0"/>
              <a:t>labor force withdrawal rate of the long-term unemployed </a:t>
            </a:r>
            <a:r>
              <a:rPr lang="en-US" sz="2800" dirty="0" smtClean="0"/>
              <a:t>since </a:t>
            </a:r>
            <a:r>
              <a:rPr lang="en-US" sz="2800" dirty="0"/>
              <a:t>2010 </a:t>
            </a:r>
            <a:r>
              <a:rPr lang="en-US" sz="2800" dirty="0" smtClean="0"/>
              <a:t>accounts for </a:t>
            </a:r>
            <a:r>
              <a:rPr lang="en-US" sz="2800" b="1" dirty="0" smtClean="0"/>
              <a:t>0.8</a:t>
            </a:r>
            <a:r>
              <a:rPr lang="en-US" sz="2800" dirty="0" smtClean="0"/>
              <a:t> </a:t>
            </a:r>
            <a:r>
              <a:rPr lang="en-US" sz="2800" dirty="0"/>
              <a:t>p.p</a:t>
            </a:r>
            <a:r>
              <a:rPr lang="en-US" sz="2800" dirty="0" smtClean="0"/>
              <a:t>. of the total decrease in the unemployment rate.  </a:t>
            </a:r>
            <a:endParaRPr lang="en-US" sz="2800" dirty="0"/>
          </a:p>
          <a:p>
            <a:pPr lvl="0"/>
            <a:r>
              <a:rPr lang="en-US" sz="2800" dirty="0" smtClean="0"/>
              <a:t>The rise in the </a:t>
            </a:r>
            <a:r>
              <a:rPr lang="en-US" sz="2800" dirty="0"/>
              <a:t>labor force withdrawal rate of the short-term unemployed </a:t>
            </a:r>
            <a:r>
              <a:rPr lang="en-US" sz="2800" dirty="0" smtClean="0"/>
              <a:t>accounts for </a:t>
            </a:r>
            <a:r>
              <a:rPr lang="en-US" sz="2800" b="1" dirty="0"/>
              <a:t>0.2</a:t>
            </a:r>
            <a:r>
              <a:rPr lang="en-US" sz="2800" dirty="0"/>
              <a:t> p.p</a:t>
            </a:r>
            <a:r>
              <a:rPr lang="en-US" sz="2800" dirty="0" smtClean="0"/>
              <a:t>. of the total decrease in the unemployment rate.  </a:t>
            </a:r>
            <a:endParaRPr lang="en-US" sz="2800" dirty="0"/>
          </a:p>
          <a:p>
            <a:pPr lvl="0"/>
            <a:r>
              <a:rPr lang="en-US" sz="2800" dirty="0" smtClean="0"/>
              <a:t>The improvement in the </a:t>
            </a:r>
            <a:r>
              <a:rPr lang="en-US" sz="2800" dirty="0"/>
              <a:t>job-finding rate of the long-term unemployed </a:t>
            </a:r>
            <a:r>
              <a:rPr lang="en-US" sz="2800" dirty="0" smtClean="0"/>
              <a:t>since 2010 accounts for </a:t>
            </a:r>
            <a:r>
              <a:rPr lang="en-US" sz="2800" b="1" dirty="0" smtClean="0"/>
              <a:t>0.2</a:t>
            </a:r>
            <a:r>
              <a:rPr lang="en-US" sz="2800" dirty="0" smtClean="0"/>
              <a:t> </a:t>
            </a:r>
            <a:r>
              <a:rPr lang="en-US" sz="2800" dirty="0"/>
              <a:t>p.p</a:t>
            </a:r>
            <a:r>
              <a:rPr lang="en-US" sz="2800" dirty="0" smtClean="0"/>
              <a:t>. of  the total decrease in unemployment rate. </a:t>
            </a:r>
            <a:endParaRPr lang="en-US" sz="2800" dirty="0"/>
          </a:p>
          <a:p>
            <a:pPr lvl="0"/>
            <a:r>
              <a:rPr lang="en-US" sz="2800" dirty="0" smtClean="0"/>
              <a:t>And the improvement in the </a:t>
            </a:r>
            <a:r>
              <a:rPr lang="en-US" sz="2800" dirty="0"/>
              <a:t>job-finding rate of the short-term unemployed </a:t>
            </a:r>
            <a:r>
              <a:rPr lang="en-US" sz="2800" dirty="0" smtClean="0"/>
              <a:t>accounts for </a:t>
            </a:r>
            <a:r>
              <a:rPr lang="en-US" sz="2800" b="1" dirty="0" smtClean="0"/>
              <a:t>0.7</a:t>
            </a:r>
            <a:r>
              <a:rPr lang="en-US" sz="2800" dirty="0" smtClean="0"/>
              <a:t> </a:t>
            </a:r>
            <a:r>
              <a:rPr lang="en-US" sz="2800" dirty="0"/>
              <a:t>p.p</a:t>
            </a:r>
            <a:r>
              <a:rPr lang="en-US" sz="2800" dirty="0" smtClean="0"/>
              <a:t>.</a:t>
            </a:r>
          </a:p>
          <a:p>
            <a:pPr lvl="0"/>
            <a:r>
              <a:rPr lang="en-US" sz="2800" dirty="0" smtClean="0"/>
              <a:t>Decline in N-U and E-U account for bulk of the rest.  </a:t>
            </a:r>
            <a:endParaRPr lang="en-US" sz="2800" dirty="0"/>
          </a:p>
          <a:p>
            <a:endParaRPr lang="en-US" sz="2600"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32</a:t>
            </a:fld>
            <a:endParaRPr lang="en-US" dirty="0">
              <a:solidFill>
                <a:prstClr val="white"/>
              </a:solidFill>
            </a:endParaRPr>
          </a:p>
        </p:txBody>
      </p:sp>
    </p:spTree>
    <p:extLst>
      <p:ext uri="{BB962C8B-B14F-4D97-AF65-F5344CB8AC3E}">
        <p14:creationId xmlns:p14="http://schemas.microsoft.com/office/powerpoint/2010/main" val="34493924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2764195598"/>
              </p:ext>
            </p:extLst>
          </p:nvPr>
        </p:nvGraphicFramePr>
        <p:xfrm>
          <a:off x="1282486" y="1147283"/>
          <a:ext cx="6527829" cy="4937760"/>
        </p:xfrm>
        <a:graphic>
          <a:graphicData uri="http://schemas.openxmlformats.org/presentationml/2006/ole">
            <mc:AlternateContent xmlns:mc="http://schemas.openxmlformats.org/markup-compatibility/2006">
              <mc:Choice xmlns:v="urn:schemas-microsoft-com:vml" Requires="v">
                <p:oleObj spid="_x0000_s87047" name="Worksheet" r:id="rId4" imgW="3638685" imgH="2752635" progId="Excel.Sheet.12">
                  <p:link/>
                </p:oleObj>
              </mc:Choice>
              <mc:Fallback>
                <p:oleObj name="Worksheet" r:id="rId4" imgW="3638685" imgH="2752635" progId="Excel.Sheet.12">
                  <p:link/>
                  <p:pic>
                    <p:nvPicPr>
                      <p:cNvPr id="0" name=""/>
                      <p:cNvPicPr/>
                      <p:nvPr/>
                    </p:nvPicPr>
                    <p:blipFill>
                      <a:blip r:embed="rId5"/>
                      <a:stretch>
                        <a:fillRect/>
                      </a:stretch>
                    </p:blipFill>
                    <p:spPr>
                      <a:xfrm>
                        <a:off x="1282486" y="1147283"/>
                        <a:ext cx="6527829" cy="493776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Beveridge Curve, Published Projection From March 2014 and Actual Vacancies</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pPr/>
              <a:t>33</a:t>
            </a:fld>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11" name="TextBox 2"/>
          <p:cNvSpPr txBox="1"/>
          <p:nvPr/>
        </p:nvSpPr>
        <p:spPr>
          <a:xfrm>
            <a:off x="1153633" y="5952693"/>
            <a:ext cx="6547336" cy="41443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Both job openings and unemployment rates are percentages of the labor force aged 25 to 54.</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Source:</a:t>
            </a:r>
            <a:r>
              <a:rPr lang="en-US" sz="1000" baseline="0" dirty="0">
                <a:latin typeface="Arial" panose="020B0604020202020204" pitchFamily="34" charset="0"/>
                <a:cs typeface="Arial" panose="020B0604020202020204" pitchFamily="34" charset="0"/>
              </a:rPr>
              <a:t> Bureau of Labor Statistics</a:t>
            </a:r>
            <a:r>
              <a:rPr lang="en-US" sz="1000" baseline="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author’s calculations</a:t>
            </a:r>
            <a:r>
              <a:rPr lang="en-US" sz="1000" baseline="0" dirty="0" smtClean="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73702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87552349"/>
              </p:ext>
            </p:extLst>
          </p:nvPr>
        </p:nvGraphicFramePr>
        <p:xfrm>
          <a:off x="1289530" y="1143000"/>
          <a:ext cx="6528289" cy="4937760"/>
        </p:xfrm>
        <a:graphic>
          <a:graphicData uri="http://schemas.openxmlformats.org/presentationml/2006/ole">
            <mc:AlternateContent xmlns:mc="http://schemas.openxmlformats.org/markup-compatibility/2006">
              <mc:Choice xmlns:v="urn:schemas-microsoft-com:vml" Requires="v">
                <p:oleObj spid="_x0000_s74884" name="Worksheet" r:id="rId3" imgW="3638685" imgH="2752635" progId="Excel.Sheet.12">
                  <p:link/>
                </p:oleObj>
              </mc:Choice>
              <mc:Fallback>
                <p:oleObj name="Worksheet" r:id="rId3" imgW="3638685" imgH="2752635" progId="Excel.Sheet.12">
                  <p:link/>
                  <p:pic>
                    <p:nvPicPr>
                      <p:cNvPr id="0" name=""/>
                      <p:cNvPicPr/>
                      <p:nvPr/>
                    </p:nvPicPr>
                    <p:blipFill>
                      <a:blip r:embed="rId4"/>
                      <a:stretch>
                        <a:fillRect/>
                      </a:stretch>
                    </p:blipFill>
                    <p:spPr>
                      <a:xfrm>
                        <a:off x="1289530" y="1143000"/>
                        <a:ext cx="6528289" cy="493776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New Projection of Beveridge Curve </a:t>
            </a:r>
            <a:br>
              <a:rPr lang="en-US" dirty="0" smtClean="0"/>
            </a:br>
            <a:r>
              <a:rPr lang="en-US" dirty="0" smtClean="0"/>
              <a:t>if Total Vacancies Remain at Their May 2015 Level</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pPr/>
              <a:t>34</a:t>
            </a:fld>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11" name="TextBox 2"/>
          <p:cNvSpPr txBox="1"/>
          <p:nvPr/>
        </p:nvSpPr>
        <p:spPr>
          <a:xfrm>
            <a:off x="1153633" y="5952693"/>
            <a:ext cx="6547336" cy="41443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smtClean="0">
                <a:latin typeface="Arial" panose="020B0604020202020204" pitchFamily="34" charset="0"/>
                <a:cs typeface="Arial" panose="020B0604020202020204" pitchFamily="34" charset="0"/>
              </a:rPr>
              <a:t>Note: Both job openings and unemployment rates are percentages of the labor force aged 25 to 54.</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Source:</a:t>
            </a:r>
            <a:r>
              <a:rPr lang="en-US" sz="1000" baseline="0" dirty="0">
                <a:latin typeface="Arial" panose="020B0604020202020204" pitchFamily="34" charset="0"/>
                <a:cs typeface="Arial" panose="020B0604020202020204" pitchFamily="34" charset="0"/>
              </a:rPr>
              <a:t> Bureau of Labor Statistics</a:t>
            </a:r>
            <a:r>
              <a:rPr lang="en-US" sz="1000" baseline="0" dirty="0" smtClean="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author’s calculations</a:t>
            </a:r>
            <a:r>
              <a:rPr lang="en-US" sz="1000" baseline="0" dirty="0" smtClean="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39521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Results of Calibrated Matching Model</a:t>
            </a:r>
            <a:endParaRPr lang="en-US" dirty="0"/>
          </a:p>
        </p:txBody>
      </p:sp>
      <p:sp>
        <p:nvSpPr>
          <p:cNvPr id="3" name="Content Placeholder 2"/>
          <p:cNvSpPr>
            <a:spLocks noGrp="1"/>
          </p:cNvSpPr>
          <p:nvPr>
            <p:ph idx="1"/>
          </p:nvPr>
        </p:nvSpPr>
        <p:spPr>
          <a:xfrm>
            <a:off x="228600" y="1414132"/>
            <a:ext cx="8513134" cy="4605668"/>
          </a:xfrm>
        </p:spPr>
        <p:txBody>
          <a:bodyPr>
            <a:normAutofit fontScale="92500" lnSpcReduction="10000"/>
          </a:bodyPr>
          <a:lstStyle/>
          <a:p>
            <a:r>
              <a:rPr lang="en-US" sz="2400" dirty="0" smtClean="0"/>
              <a:t>Increase in labor force withdrawals explains about half of the decline in the LTU share of unemployment since 2010.</a:t>
            </a:r>
          </a:p>
          <a:p>
            <a:r>
              <a:rPr lang="en-US" sz="2400" dirty="0"/>
              <a:t>Because long-term unemployed less than half of all unemployed, their exits account for a minority of the </a:t>
            </a:r>
            <a:r>
              <a:rPr lang="en-US" sz="2400" dirty="0" smtClean="0"/>
              <a:t>overall decline </a:t>
            </a:r>
            <a:r>
              <a:rPr lang="en-US" sz="2400" dirty="0"/>
              <a:t>in the unemployment rate (~</a:t>
            </a:r>
            <a:r>
              <a:rPr lang="en-US" sz="2400" dirty="0" smtClean="0"/>
              <a:t>0.8 </a:t>
            </a:r>
            <a:r>
              <a:rPr lang="en-US" sz="2400" dirty="0"/>
              <a:t>pp</a:t>
            </a:r>
            <a:r>
              <a:rPr lang="en-US" sz="2400" dirty="0" smtClean="0"/>
              <a:t>) since 2010.</a:t>
            </a:r>
            <a:endParaRPr lang="en-US" sz="2400" dirty="0"/>
          </a:p>
          <a:p>
            <a:r>
              <a:rPr lang="en-US" sz="2400" dirty="0" smtClean="0"/>
              <a:t>Increased job finding of long-term unemployed and return to labor force of LTU played relatively minor roles in decline in LTU share.</a:t>
            </a:r>
          </a:p>
          <a:p>
            <a:r>
              <a:rPr lang="en-US" sz="2400" dirty="0" smtClean="0"/>
              <a:t>Also, short-term unemployed became more likely to find jobs, so fewer people became long-term unemployed.</a:t>
            </a:r>
          </a:p>
          <a:p>
            <a:r>
              <a:rPr lang="en-US" sz="2400" dirty="0" smtClean="0"/>
              <a:t>Labor market “normalizes” by gradual withdrawal of many long-term unemployed.  This could lead to a return to the original Beveridge Curve. If flows then return to normal, then the original Beveridge Curve would hold.  </a:t>
            </a:r>
          </a:p>
          <a:p>
            <a:pPr>
              <a:buNone/>
            </a:pPr>
            <a:endParaRPr lang="en-US" sz="2400"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35</a:t>
            </a:fld>
            <a:endParaRPr lang="en-US" dirty="0">
              <a:solidFill>
                <a:prstClr val="white"/>
              </a:solidFill>
            </a:endParaRPr>
          </a:p>
        </p:txBody>
      </p:sp>
    </p:spTree>
    <p:extLst>
      <p:ext uri="{BB962C8B-B14F-4D97-AF65-F5344CB8AC3E}">
        <p14:creationId xmlns:p14="http://schemas.microsoft.com/office/powerpoint/2010/main" val="40504334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Evidence on Effect of Long-Term Unemployed From Phillips Curves</a:t>
            </a:r>
            <a:endParaRPr lang="en-US" dirty="0"/>
          </a:p>
        </p:txBody>
      </p:sp>
      <p:sp>
        <p:nvSpPr>
          <p:cNvPr id="3" name="Content Placeholder 2"/>
          <p:cNvSpPr>
            <a:spLocks noGrp="1"/>
          </p:cNvSpPr>
          <p:nvPr>
            <p:ph idx="1"/>
          </p:nvPr>
        </p:nvSpPr>
        <p:spPr>
          <a:xfrm>
            <a:off x="404750" y="2971800"/>
            <a:ext cx="6248400" cy="2925763"/>
          </a:xfrm>
        </p:spPr>
        <p:txBody>
          <a:bodyPr>
            <a:normAutofit/>
          </a:bodyPr>
          <a:lstStyle/>
          <a:p>
            <a:r>
              <a:rPr lang="en-US" sz="2800" dirty="0" smtClean="0"/>
              <a:t>Avoid Money Illusion: Focus on Expected Real Wage Growth because labor market tightening  should affect real wages  </a:t>
            </a:r>
          </a:p>
          <a:p>
            <a:r>
              <a:rPr lang="en-US" sz="2800" dirty="0" smtClean="0"/>
              <a:t>Aggregate Time Series and then </a:t>
            </a:r>
            <a:r>
              <a:rPr lang="en-US" sz="2800" dirty="0"/>
              <a:t> </a:t>
            </a:r>
            <a:r>
              <a:rPr lang="en-US" sz="2800" dirty="0" smtClean="0"/>
              <a:t>       State/Year Panel from CPS</a:t>
            </a:r>
            <a:endParaRPr lang="en-US" sz="2800"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36</a:t>
            </a:fld>
            <a:endParaRPr lang="en-US" dirty="0">
              <a:solidFill>
                <a:prstClr val="white"/>
              </a:solidFill>
            </a:endParaRPr>
          </a:p>
        </p:txBody>
      </p:sp>
      <p:sp>
        <p:nvSpPr>
          <p:cNvPr id="6" name="AutoShape 2" descr="Image result for a.w. phillip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4" descr="Image result for a.w. phillip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76806" name="Picture 6" descr="https://upload.wikimedia.org/wikipedia/commons/thumb/5/5b/Professor_A.W.H_%28Bill%29_Phillips.jpg/220px-Professor_A.W.H_%28Bill%29_Phillip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4550" y="2925763"/>
            <a:ext cx="2095500" cy="2733676"/>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p:cNvSpPr txBox="1">
            <a:spLocks/>
          </p:cNvSpPr>
          <p:nvPr/>
        </p:nvSpPr>
        <p:spPr>
          <a:xfrm>
            <a:off x="404750" y="1524000"/>
            <a:ext cx="8382000" cy="1477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Georgia" panose="02040502050405020303"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Georgia" panose="02040502050405020303"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Georgia" panose="02040502050405020303"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smtClean="0"/>
              <a:t>Briefly discuss Price Phillips Curve</a:t>
            </a:r>
          </a:p>
          <a:p>
            <a:r>
              <a:rPr lang="en-US" sz="2800" dirty="0" smtClean="0"/>
              <a:t>Focus on Wage Phillips Curve because focus is on labor market </a:t>
            </a:r>
          </a:p>
        </p:txBody>
      </p:sp>
    </p:spTree>
    <p:extLst>
      <p:ext uri="{BB962C8B-B14F-4D97-AF65-F5344CB8AC3E}">
        <p14:creationId xmlns:p14="http://schemas.microsoft.com/office/powerpoint/2010/main" val="7825415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Price Phillips Curve in the United States Using </a:t>
            </a:r>
            <a:r>
              <a:rPr lang="en-US" dirty="0"/>
              <a:t>Overall and Short-Term Unemployment Rate</a:t>
            </a:r>
          </a:p>
        </p:txBody>
      </p:sp>
      <p:sp>
        <p:nvSpPr>
          <p:cNvPr id="7" name="Slide Number Placeholder 3"/>
          <p:cNvSpPr>
            <a:spLocks noGrp="1"/>
          </p:cNvSpPr>
          <p:nvPr>
            <p:ph type="sldNum" sz="quarter" idx="4294967295"/>
          </p:nvPr>
        </p:nvSpPr>
        <p:spPr>
          <a:xfrm>
            <a:off x="6553200" y="6486864"/>
            <a:ext cx="2580042" cy="365125"/>
          </a:xfrm>
          <a:prstGeom prst="rect">
            <a:avLst/>
          </a:prstGeom>
        </p:spPr>
        <p:txBody>
          <a:bodyPr/>
          <a:lstStyle/>
          <a:p>
            <a:r>
              <a:rPr lang="en-US" sz="1200" dirty="0" smtClean="0">
                <a:latin typeface="Georgia" panose="02040502050405020303" pitchFamily="18" charset="0"/>
                <a:cs typeface="Times New Roman" panose="02020603050405020304" pitchFamily="18" charset="0"/>
              </a:rPr>
              <a:t>                                                           </a:t>
            </a:r>
            <a:fld id="{6FB43660-FFB9-438F-8DC4-BC79AD108D53}" type="slidenum">
              <a:rPr lang="en-US" sz="1200" smtClean="0">
                <a:solidFill>
                  <a:schemeClr val="bg1"/>
                </a:solidFill>
                <a:latin typeface="Georgia" panose="02040502050405020303" pitchFamily="18" charset="0"/>
                <a:cs typeface="Times New Roman" panose="02020603050405020304" pitchFamily="18" charset="0"/>
              </a:rPr>
              <a:pPr/>
              <a:t>37</a:t>
            </a:fld>
            <a:endParaRPr lang="en-US" sz="1200" dirty="0">
              <a:solidFill>
                <a:schemeClr val="bg1"/>
              </a:solidFill>
              <a:latin typeface="Georgia" panose="02040502050405020303" pitchFamily="18" charset="0"/>
              <a:cs typeface="Times New Roman" panose="02020603050405020304" pitchFamily="18" charset="0"/>
            </a:endParaRPr>
          </a:p>
        </p:txBody>
      </p:sp>
      <p:sp>
        <p:nvSpPr>
          <p:cNvPr id="9" name="TextBox 8"/>
          <p:cNvSpPr txBox="1"/>
          <p:nvPr/>
        </p:nvSpPr>
        <p:spPr>
          <a:xfrm>
            <a:off x="178905" y="4343400"/>
            <a:ext cx="8686800"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Change </a:t>
            </a:r>
            <a:r>
              <a:rPr lang="en-US" sz="1000" dirty="0">
                <a:latin typeface="Arial" panose="020B0604020202020204" pitchFamily="34" charset="0"/>
                <a:cs typeface="Arial" panose="020B0604020202020204" pitchFamily="34" charset="0"/>
              </a:rPr>
              <a:t>in </a:t>
            </a:r>
            <a:r>
              <a:rPr lang="en-US" sz="1000" dirty="0" smtClean="0">
                <a:latin typeface="Arial" panose="020B0604020202020204" pitchFamily="34" charset="0"/>
                <a:cs typeface="Arial" panose="020B0604020202020204" pitchFamily="34" charset="0"/>
              </a:rPr>
              <a:t>core consumer price inflation is </a:t>
            </a:r>
            <a:r>
              <a:rPr lang="en-US" sz="1000" dirty="0">
                <a:latin typeface="Arial" panose="020B0604020202020204" pitchFamily="34" charset="0"/>
                <a:cs typeface="Arial" panose="020B0604020202020204" pitchFamily="34" charset="0"/>
              </a:rPr>
              <a:t>defined as the 12-month percent change in the personal consumption expenditures chain price index excluding food and energy </a:t>
            </a:r>
            <a:r>
              <a:rPr lang="en-US" sz="1000" dirty="0" smtClean="0">
                <a:latin typeface="Arial" panose="020B0604020202020204" pitchFamily="34" charset="0"/>
                <a:cs typeface="Arial" panose="020B0604020202020204" pitchFamily="34" charset="0"/>
              </a:rPr>
              <a:t>items less </a:t>
            </a:r>
            <a:r>
              <a:rPr lang="en-US" sz="1000" dirty="0">
                <a:latin typeface="Arial" panose="020B0604020202020204" pitchFamily="34" charset="0"/>
                <a:cs typeface="Arial" panose="020B0604020202020204" pitchFamily="34" charset="0"/>
              </a:rPr>
              <a:t>the previous year's 12-month percent change in the personal consumption expenditures chain price index excluding food and energy items. </a:t>
            </a:r>
            <a:r>
              <a:rPr lang="en-US" sz="1000" dirty="0" smtClean="0">
                <a:latin typeface="Arial" panose="020B0604020202020204" pitchFamily="34" charset="0"/>
                <a:cs typeface="Arial" panose="020B0604020202020204" pitchFamily="34" charset="0"/>
              </a:rPr>
              <a:t>Inflation rate used </a:t>
            </a:r>
            <a:r>
              <a:rPr lang="en-US" sz="1000" dirty="0">
                <a:latin typeface="Arial" panose="020B0604020202020204" pitchFamily="34" charset="0"/>
                <a:cs typeface="Arial" panose="020B0604020202020204" pitchFamily="34" charset="0"/>
              </a:rPr>
              <a:t>for 2015 </a:t>
            </a:r>
            <a:r>
              <a:rPr lang="en-US" sz="1000" dirty="0" smtClean="0">
                <a:latin typeface="Arial" panose="020B0604020202020204" pitchFamily="34" charset="0"/>
                <a:cs typeface="Arial" panose="020B0604020202020204" pitchFamily="34" charset="0"/>
              </a:rPr>
              <a:t>is the </a:t>
            </a:r>
            <a:r>
              <a:rPr lang="en-US" sz="1000" dirty="0">
                <a:latin typeface="Arial" panose="020B0604020202020204" pitchFamily="34" charset="0"/>
                <a:cs typeface="Arial" panose="020B0604020202020204" pitchFamily="34" charset="0"/>
              </a:rPr>
              <a:t>annualized growth rate from December 2014 </a:t>
            </a:r>
            <a:r>
              <a:rPr lang="en-US" sz="1000" dirty="0" smtClean="0">
                <a:latin typeface="Arial" panose="020B0604020202020204" pitchFamily="34" charset="0"/>
                <a:cs typeface="Arial" panose="020B0604020202020204" pitchFamily="34" charset="0"/>
              </a:rPr>
              <a:t>to May </a:t>
            </a:r>
            <a:r>
              <a:rPr lang="en-US" sz="1000" dirty="0">
                <a:latin typeface="Arial" panose="020B0604020202020204" pitchFamily="34" charset="0"/>
                <a:cs typeface="Arial" panose="020B0604020202020204" pitchFamily="34" charset="0"/>
              </a:rPr>
              <a:t>2015</a:t>
            </a:r>
            <a:r>
              <a:rPr lang="en-US" sz="1000" dirty="0" smtClean="0">
                <a:latin typeface="Arial" panose="020B0604020202020204" pitchFamily="34" charset="0"/>
                <a:cs typeface="Arial" panose="020B0604020202020204" pitchFamily="34" charset="0"/>
              </a:rPr>
              <a:t>.</a:t>
            </a:r>
          </a:p>
          <a:p>
            <a:r>
              <a:rPr lang="en-US" sz="1000" dirty="0" smtClean="0">
                <a:latin typeface="Arial" panose="020B0604020202020204" pitchFamily="34" charset="0"/>
                <a:cs typeface="Arial" panose="020B0604020202020204" pitchFamily="34" charset="0"/>
              </a:rPr>
              <a:t>Source: Bureau of Economic Analysis; Bureau of Labor Statistics; author’s calculations.</a:t>
            </a:r>
            <a:endParaRPr lang="en-US" sz="10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738375859"/>
              </p:ext>
            </p:extLst>
          </p:nvPr>
        </p:nvGraphicFramePr>
        <p:xfrm>
          <a:off x="290720" y="1219200"/>
          <a:ext cx="4244975" cy="3200400"/>
        </p:xfrm>
        <a:graphic>
          <a:graphicData uri="http://schemas.openxmlformats.org/presentationml/2006/ole">
            <mc:AlternateContent xmlns:mc="http://schemas.openxmlformats.org/markup-compatibility/2006">
              <mc:Choice xmlns:v="urn:schemas-microsoft-com:vml" Requires="v">
                <p:oleObj spid="_x0000_s33235" name="Worksheet" r:id="rId3" imgW="3638685" imgH="2743200" progId="Excel.Sheet.12">
                  <p:link/>
                </p:oleObj>
              </mc:Choice>
              <mc:Fallback>
                <p:oleObj name="Worksheet" r:id="rId3" imgW="3638685" imgH="2743200" progId="Excel.Sheet.12">
                  <p:link/>
                  <p:pic>
                    <p:nvPicPr>
                      <p:cNvPr id="0" name="Picture 173"/>
                      <p:cNvPicPr>
                        <a:picLocks noChangeAspect="1" noChangeArrowheads="1"/>
                      </p:cNvPicPr>
                      <p:nvPr/>
                    </p:nvPicPr>
                    <p:blipFill>
                      <a:blip r:embed="rId4"/>
                      <a:srcRect/>
                      <a:stretch>
                        <a:fillRect/>
                      </a:stretch>
                    </p:blipFill>
                    <p:spPr bwMode="auto">
                      <a:xfrm>
                        <a:off x="290720" y="1219200"/>
                        <a:ext cx="4244975"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926619132"/>
              </p:ext>
            </p:extLst>
          </p:nvPr>
        </p:nvGraphicFramePr>
        <p:xfrm>
          <a:off x="4635154" y="1219200"/>
          <a:ext cx="4233863" cy="3200400"/>
        </p:xfrm>
        <a:graphic>
          <a:graphicData uri="http://schemas.openxmlformats.org/presentationml/2006/ole">
            <mc:AlternateContent xmlns:mc="http://schemas.openxmlformats.org/markup-compatibility/2006">
              <mc:Choice xmlns:v="urn:schemas-microsoft-com:vml" Requires="v">
                <p:oleObj spid="_x0000_s33236" name="Worksheet" r:id="rId5" imgW="3628957" imgH="2743200" progId="Excel.Sheet.12">
                  <p:link/>
                </p:oleObj>
              </mc:Choice>
              <mc:Fallback>
                <p:oleObj name="Worksheet" r:id="rId5" imgW="3628957" imgH="2743200" progId="Excel.Sheet.12">
                  <p:link/>
                  <p:pic>
                    <p:nvPicPr>
                      <p:cNvPr id="0" name="Picture 174"/>
                      <p:cNvPicPr>
                        <a:picLocks noChangeAspect="1" noChangeArrowheads="1"/>
                      </p:cNvPicPr>
                      <p:nvPr/>
                    </p:nvPicPr>
                    <p:blipFill>
                      <a:blip r:embed="rId6"/>
                      <a:srcRect/>
                      <a:stretch>
                        <a:fillRect/>
                      </a:stretch>
                    </p:blipFill>
                    <p:spPr bwMode="auto">
                      <a:xfrm>
                        <a:off x="4635154" y="1219200"/>
                        <a:ext cx="4233863"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10" name="TextBox 9"/>
              <p:cNvSpPr txBox="1"/>
              <p:nvPr/>
            </p:nvSpPr>
            <p:spPr>
              <a:xfrm>
                <a:off x="1862468" y="5094099"/>
                <a:ext cx="52578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a:ea typeface="Cambria Math"/>
                            </a:rPr>
                          </m:ctrlPr>
                        </m:sSubPr>
                        <m:e>
                          <m:r>
                            <a:rPr lang="en-US" sz="2800" i="1">
                              <a:latin typeface="Cambria Math"/>
                              <a:ea typeface="Cambria Math"/>
                            </a:rPr>
                            <m:t>𝜋</m:t>
                          </m:r>
                        </m:e>
                        <m:sub>
                          <m:r>
                            <a:rPr lang="en-US" sz="2800" i="1">
                              <a:latin typeface="Cambria Math"/>
                              <a:ea typeface="Cambria Math"/>
                            </a:rPr>
                            <m:t>𝑡</m:t>
                          </m:r>
                        </m:sub>
                      </m:sSub>
                      <m:r>
                        <a:rPr lang="en-US" sz="2800" b="0" i="1" smtClean="0">
                          <a:latin typeface="Cambria Math"/>
                          <a:ea typeface="Cambria Math"/>
                        </a:rPr>
                        <m:t>−</m:t>
                      </m:r>
                      <m:sSubSup>
                        <m:sSubSupPr>
                          <m:ctrlPr>
                            <a:rPr lang="en-US" sz="2800" b="0" i="1" smtClean="0">
                              <a:latin typeface="Cambria Math"/>
                              <a:ea typeface="Cambria Math"/>
                            </a:rPr>
                          </m:ctrlPr>
                        </m:sSubSupPr>
                        <m:e>
                          <m:r>
                            <a:rPr lang="en-US" sz="2800" i="1">
                              <a:latin typeface="Cambria Math"/>
                              <a:ea typeface="Cambria Math"/>
                            </a:rPr>
                            <m:t>𝜋</m:t>
                          </m:r>
                        </m:e>
                        <m:sub>
                          <m:r>
                            <a:rPr lang="en-US" sz="2800" b="0" i="1" smtClean="0">
                              <a:latin typeface="Cambria Math"/>
                              <a:ea typeface="Cambria Math"/>
                            </a:rPr>
                            <m:t>𝑡</m:t>
                          </m:r>
                        </m:sub>
                        <m:sup>
                          <m:r>
                            <a:rPr lang="en-US" sz="2800" b="0" i="1" smtClean="0">
                              <a:latin typeface="Cambria Math"/>
                              <a:ea typeface="Cambria Math"/>
                            </a:rPr>
                            <m:t>𝑒</m:t>
                          </m:r>
                        </m:sup>
                      </m:sSubSup>
                      <m:r>
                        <a:rPr lang="en-US" sz="2800" b="0" i="1" smtClean="0">
                          <a:latin typeface="Cambria Math"/>
                          <a:ea typeface="Cambria Math"/>
                        </a:rPr>
                        <m:t>=</m:t>
                      </m:r>
                      <m:r>
                        <a:rPr lang="en-US" sz="2800" b="0" i="1" smtClean="0">
                          <a:latin typeface="Cambria Math"/>
                          <a:ea typeface="Cambria Math"/>
                        </a:rPr>
                        <m:t>𝛼</m:t>
                      </m:r>
                      <m:r>
                        <a:rPr lang="en-US" sz="2800" b="0" i="1" smtClean="0">
                          <a:latin typeface="Cambria Math"/>
                          <a:ea typeface="Cambria Math"/>
                        </a:rPr>
                        <m:t>+</m:t>
                      </m:r>
                      <m:r>
                        <a:rPr lang="en-US" sz="2800" b="0" i="1" smtClean="0">
                          <a:latin typeface="Cambria Math"/>
                          <a:ea typeface="Cambria Math"/>
                        </a:rPr>
                        <m:t>𝛽</m:t>
                      </m:r>
                      <m:sSub>
                        <m:sSubPr>
                          <m:ctrlPr>
                            <a:rPr lang="en-US" sz="2800" b="0" i="1" smtClean="0">
                              <a:latin typeface="Cambria Math"/>
                              <a:ea typeface="Cambria Math"/>
                            </a:rPr>
                          </m:ctrlPr>
                        </m:sSubPr>
                        <m:e>
                          <m:r>
                            <a:rPr lang="en-US" sz="2800" b="0" i="1" smtClean="0">
                              <a:latin typeface="Cambria Math"/>
                              <a:ea typeface="Cambria Math"/>
                            </a:rPr>
                            <m:t>𝑢</m:t>
                          </m:r>
                        </m:e>
                        <m:sub>
                          <m:r>
                            <a:rPr lang="en-US" sz="2800" b="0" i="1" smtClean="0">
                              <a:latin typeface="Cambria Math"/>
                              <a:ea typeface="Cambria Math"/>
                            </a:rPr>
                            <m:t>𝑡</m:t>
                          </m:r>
                        </m:sub>
                      </m:sSub>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𝜀</m:t>
                          </m:r>
                        </m:e>
                        <m:sub>
                          <m:r>
                            <a:rPr lang="en-US" sz="2800" b="0" i="1" smtClean="0">
                              <a:latin typeface="Cambria Math"/>
                              <a:ea typeface="Cambria Math"/>
                            </a:rPr>
                            <m:t>𝑡</m:t>
                          </m:r>
                        </m:sub>
                      </m:sSub>
                    </m:oMath>
                  </m:oMathPara>
                </a14:m>
                <a:endParaRPr lang="en-US" sz="2800"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1862468" y="5094099"/>
                <a:ext cx="5257800" cy="523220"/>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828800" y="5648980"/>
                <a:ext cx="52578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a:latin typeface="Cambria Math"/>
                              <a:ea typeface="Cambria Math"/>
                            </a:rPr>
                          </m:ctrlPr>
                        </m:sSubPr>
                        <m:e>
                          <m:r>
                            <a:rPr lang="en-US" sz="2800" i="1">
                              <a:latin typeface="Cambria Math"/>
                              <a:ea typeface="Cambria Math"/>
                            </a:rPr>
                            <m:t>𝜋</m:t>
                          </m:r>
                        </m:e>
                        <m:sub>
                          <m:r>
                            <a:rPr lang="en-US" sz="2800" i="1">
                              <a:latin typeface="Cambria Math"/>
                              <a:ea typeface="Cambria Math"/>
                            </a:rPr>
                            <m:t>𝑡</m:t>
                          </m:r>
                        </m:sub>
                      </m:sSub>
                      <m:r>
                        <a:rPr lang="en-US" sz="2800" b="0" i="1" smtClean="0">
                          <a:latin typeface="Cambria Math"/>
                          <a:ea typeface="Cambria Math"/>
                        </a:rPr>
                        <m:t>−</m:t>
                      </m:r>
                      <m:sSub>
                        <m:sSubPr>
                          <m:ctrlPr>
                            <a:rPr lang="en-US" sz="2800" i="1">
                              <a:latin typeface="Cambria Math"/>
                              <a:ea typeface="Cambria Math"/>
                            </a:rPr>
                          </m:ctrlPr>
                        </m:sSubPr>
                        <m:e>
                          <m:r>
                            <a:rPr lang="en-US" sz="2800" i="1" smtClean="0">
                              <a:latin typeface="Cambria Math"/>
                              <a:ea typeface="Cambria Math"/>
                            </a:rPr>
                            <m:t>𝜋</m:t>
                          </m:r>
                        </m:e>
                        <m:sub>
                          <m:r>
                            <a:rPr lang="en-US" sz="2800" i="1">
                              <a:latin typeface="Cambria Math"/>
                              <a:ea typeface="Cambria Math"/>
                            </a:rPr>
                            <m:t>𝑡</m:t>
                          </m:r>
                          <m:r>
                            <a:rPr lang="en-US" sz="2800" b="0" i="1" smtClean="0">
                              <a:latin typeface="Cambria Math"/>
                              <a:ea typeface="Cambria Math"/>
                            </a:rPr>
                            <m:t>−1</m:t>
                          </m:r>
                        </m:sub>
                      </m:sSub>
                      <m:r>
                        <a:rPr lang="en-US" sz="2800" b="0" i="1" smtClean="0">
                          <a:latin typeface="Cambria Math"/>
                          <a:ea typeface="Cambria Math"/>
                        </a:rPr>
                        <m:t>=</m:t>
                      </m:r>
                      <m:r>
                        <a:rPr lang="en-US" sz="2800" b="0" i="1" smtClean="0">
                          <a:latin typeface="Cambria Math"/>
                          <a:ea typeface="Cambria Math"/>
                        </a:rPr>
                        <m:t>𝛼</m:t>
                      </m:r>
                      <m:r>
                        <a:rPr lang="en-US" sz="2800" b="0" i="1" smtClean="0">
                          <a:latin typeface="Cambria Math"/>
                          <a:ea typeface="Cambria Math"/>
                        </a:rPr>
                        <m:t>+</m:t>
                      </m:r>
                      <m:r>
                        <a:rPr lang="en-US" sz="2800" b="0" i="1" smtClean="0">
                          <a:latin typeface="Cambria Math"/>
                          <a:ea typeface="Cambria Math"/>
                        </a:rPr>
                        <m:t>𝛽</m:t>
                      </m:r>
                      <m:sSub>
                        <m:sSubPr>
                          <m:ctrlPr>
                            <a:rPr lang="en-US" sz="2800" b="0" i="1" smtClean="0">
                              <a:latin typeface="Cambria Math"/>
                              <a:ea typeface="Cambria Math"/>
                            </a:rPr>
                          </m:ctrlPr>
                        </m:sSubPr>
                        <m:e>
                          <m:r>
                            <a:rPr lang="en-US" sz="2800" b="0" i="1" smtClean="0">
                              <a:latin typeface="Cambria Math"/>
                              <a:ea typeface="Cambria Math"/>
                            </a:rPr>
                            <m:t>𝑢</m:t>
                          </m:r>
                        </m:e>
                        <m:sub>
                          <m:r>
                            <a:rPr lang="en-US" sz="2800" b="0" i="1" smtClean="0">
                              <a:latin typeface="Cambria Math"/>
                              <a:ea typeface="Cambria Math"/>
                            </a:rPr>
                            <m:t>𝑡</m:t>
                          </m:r>
                        </m:sub>
                      </m:sSub>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𝜀</m:t>
                          </m:r>
                        </m:e>
                        <m:sub>
                          <m:r>
                            <a:rPr lang="en-US" sz="2800" b="0" i="1" smtClean="0">
                              <a:latin typeface="Cambria Math"/>
                              <a:ea typeface="Cambria Math"/>
                            </a:rPr>
                            <m:t>𝑡</m:t>
                          </m:r>
                        </m:sub>
                      </m:sSub>
                    </m:oMath>
                  </m:oMathPara>
                </a14:m>
                <a:endParaRPr lang="en-US" sz="2800" dirty="0" smtClean="0"/>
              </a:p>
            </p:txBody>
          </p:sp>
        </mc:Choice>
        <mc:Fallback xmlns="">
          <p:sp>
            <p:nvSpPr>
              <p:cNvPr id="11" name="TextBox 10"/>
              <p:cNvSpPr txBox="1">
                <a:spLocks noRot="1" noChangeAspect="1" noMove="1" noResize="1" noEditPoints="1" noAdjustHandles="1" noChangeArrowheads="1" noChangeShapeType="1" noTextEdit="1"/>
              </p:cNvSpPr>
              <p:nvPr/>
            </p:nvSpPr>
            <p:spPr>
              <a:xfrm>
                <a:off x="1828800" y="5648980"/>
                <a:ext cx="5257800" cy="523220"/>
              </a:xfrm>
              <a:prstGeom prst="rect">
                <a:avLst/>
              </a:prstGeom>
              <a:blipFill rotWithShape="1">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72262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Range of Interpretations of Shift in Phillips Curve</a:t>
            </a:r>
            <a:endParaRPr lang="en-US" dirty="0"/>
          </a:p>
        </p:txBody>
      </p:sp>
      <p:sp>
        <p:nvSpPr>
          <p:cNvPr id="7" name="Content Placeholder 6"/>
          <p:cNvSpPr>
            <a:spLocks noGrp="1"/>
          </p:cNvSpPr>
          <p:nvPr>
            <p:ph sz="half" idx="1"/>
          </p:nvPr>
        </p:nvSpPr>
        <p:spPr>
          <a:xfrm>
            <a:off x="276500" y="1155407"/>
            <a:ext cx="4267200" cy="4876800"/>
          </a:xfrm>
        </p:spPr>
        <p:txBody>
          <a:bodyPr>
            <a:noAutofit/>
          </a:bodyPr>
          <a:lstStyle/>
          <a:p>
            <a:pPr marL="0" indent="0">
              <a:buNone/>
            </a:pPr>
            <a:r>
              <a:rPr lang="en-US" sz="2400" u="sng" dirty="0" smtClean="0"/>
              <a:t>Long-term Unemployed Matter Less:</a:t>
            </a:r>
          </a:p>
          <a:p>
            <a:r>
              <a:rPr lang="en-US" sz="2400" dirty="0" smtClean="0"/>
              <a:t>Ricardo Llaudes (2005)</a:t>
            </a:r>
          </a:p>
          <a:p>
            <a:r>
              <a:rPr lang="en-US" sz="2400" dirty="0" smtClean="0"/>
              <a:t>James Stock (2011)</a:t>
            </a:r>
          </a:p>
          <a:p>
            <a:r>
              <a:rPr lang="en-US" sz="2400" dirty="0" smtClean="0"/>
              <a:t>Robert Gordon (2013)</a:t>
            </a:r>
          </a:p>
          <a:p>
            <a:r>
              <a:rPr lang="en-US" sz="2400" dirty="0" smtClean="0"/>
              <a:t>Mark Watson (2014)</a:t>
            </a:r>
          </a:p>
          <a:p>
            <a:r>
              <a:rPr lang="en-US" sz="2400" dirty="0" smtClean="0"/>
              <a:t>2014 </a:t>
            </a:r>
            <a:r>
              <a:rPr lang="en-US" sz="2400" i="1" dirty="0" smtClean="0"/>
              <a:t>Economic Report of the President</a:t>
            </a:r>
          </a:p>
          <a:p>
            <a:r>
              <a:rPr lang="en-US" sz="2400" dirty="0" smtClean="0"/>
              <a:t>Ball and Mazumder (2014) </a:t>
            </a:r>
            <a:endParaRPr lang="en-US" sz="2400" dirty="0"/>
          </a:p>
        </p:txBody>
      </p:sp>
      <p:sp>
        <p:nvSpPr>
          <p:cNvPr id="8" name="Content Placeholder 7"/>
          <p:cNvSpPr>
            <a:spLocks noGrp="1"/>
          </p:cNvSpPr>
          <p:nvPr>
            <p:ph sz="half" idx="2"/>
          </p:nvPr>
        </p:nvSpPr>
        <p:spPr>
          <a:xfrm>
            <a:off x="4632480" y="1143000"/>
            <a:ext cx="4343400" cy="4889207"/>
          </a:xfrm>
        </p:spPr>
        <p:txBody>
          <a:bodyPr>
            <a:normAutofit/>
          </a:bodyPr>
          <a:lstStyle/>
          <a:p>
            <a:pPr marL="0" indent="0">
              <a:buNone/>
            </a:pPr>
            <a:r>
              <a:rPr lang="en-US" sz="2400" u="sng" dirty="0" smtClean="0"/>
              <a:t>Alternative Views:</a:t>
            </a:r>
          </a:p>
          <a:p>
            <a:r>
              <a:rPr lang="en-US" sz="2400" dirty="0" smtClean="0"/>
              <a:t>Ben Bernanke: inflation expectations anchored</a:t>
            </a:r>
          </a:p>
          <a:p>
            <a:r>
              <a:rPr lang="en-US" sz="2400" dirty="0" smtClean="0"/>
              <a:t>Ball and Mazumder / Akerlof, Dickens and Perry: convexity of Phillips Curve and distribution of price changes</a:t>
            </a:r>
          </a:p>
          <a:p>
            <a:r>
              <a:rPr lang="en-US" sz="2400" dirty="0" smtClean="0"/>
              <a:t>Fed minutes (May 2014): Nominal wage rigidities</a:t>
            </a:r>
            <a:endParaRPr lang="en-US" sz="2400" dirty="0"/>
          </a:p>
        </p:txBody>
      </p:sp>
      <p:sp>
        <p:nvSpPr>
          <p:cNvPr id="4" name="Slide Number Placeholder 3"/>
          <p:cNvSpPr>
            <a:spLocks noGrp="1"/>
          </p:cNvSpPr>
          <p:nvPr>
            <p:ph type="sldNum" sz="quarter" idx="12"/>
          </p:nvPr>
        </p:nvSpPr>
        <p:spPr/>
        <p:txBody>
          <a:bodyPr/>
          <a:lstStyle/>
          <a:p>
            <a:fld id="{6FB43660-FFB9-438F-8DC4-BC79AD108D53}" type="slidenum">
              <a:rPr lang="en-US" smtClean="0"/>
              <a:pPr/>
              <a:t>38</a:t>
            </a:fld>
            <a:endParaRPr lang="en-US" dirty="0"/>
          </a:p>
        </p:txBody>
      </p:sp>
      <p:sp>
        <p:nvSpPr>
          <p:cNvPr id="3" name="Date Placeholder 2"/>
          <p:cNvSpPr>
            <a:spLocks noGrp="1"/>
          </p:cNvSpPr>
          <p:nvPr>
            <p:ph type="dt" sz="half" idx="10"/>
          </p:nvPr>
        </p:nvSpPr>
        <p:spPr/>
        <p:txBody>
          <a:bodyPr/>
          <a:lstStyle/>
          <a:p>
            <a:r>
              <a:rPr lang="en-US" dirty="0" smtClean="0">
                <a:solidFill>
                  <a:prstClr val="white"/>
                </a:solidFill>
              </a:rPr>
              <a:t>July 22, 2015</a:t>
            </a:r>
            <a:endParaRPr lang="en-US" dirty="0">
              <a:solidFill>
                <a:prstClr val="white"/>
              </a:solidFill>
            </a:endParaRPr>
          </a:p>
        </p:txBody>
      </p:sp>
    </p:spTree>
    <p:extLst>
      <p:ext uri="{BB962C8B-B14F-4D97-AF65-F5344CB8AC3E}">
        <p14:creationId xmlns:p14="http://schemas.microsoft.com/office/powerpoint/2010/main" val="25751218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a:t>
            </a:r>
            <a:r>
              <a:rPr lang="en-US" dirty="0"/>
              <a:t>W</a:t>
            </a:r>
            <a:r>
              <a:rPr lang="en-US" dirty="0" smtClean="0"/>
              <a:t>ages? </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39</a:t>
            </a:fld>
            <a:endParaRPr lang="en-US" dirty="0">
              <a:solidFill>
                <a:prstClr val="white"/>
              </a:solidFill>
            </a:endParaRPr>
          </a:p>
        </p:txBody>
      </p:sp>
      <mc:AlternateContent xmlns:mc="http://schemas.openxmlformats.org/markup-compatibility/2006" xmlns:a14="http://schemas.microsoft.com/office/drawing/2010/main">
        <mc:Choice Requires="a14">
          <p:sp>
            <p:nvSpPr>
              <p:cNvPr id="3" name="TextBox 2"/>
              <p:cNvSpPr txBox="1"/>
              <p:nvPr/>
            </p:nvSpPr>
            <p:spPr>
              <a:xfrm>
                <a:off x="379231" y="3008660"/>
                <a:ext cx="8458200" cy="7694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400" i="1" smtClean="0">
                          <a:latin typeface="Cambria Math"/>
                          <a:ea typeface="Cambria Math"/>
                        </a:rPr>
                        <m:t>∆</m:t>
                      </m:r>
                      <m:sSub>
                        <m:sSubPr>
                          <m:ctrlPr>
                            <a:rPr lang="en-US" sz="4400" b="0" i="1" smtClean="0">
                              <a:latin typeface="Cambria Math"/>
                              <a:ea typeface="Cambria Math"/>
                            </a:rPr>
                          </m:ctrlPr>
                        </m:sSubPr>
                        <m:e>
                          <m:r>
                            <a:rPr lang="en-US" sz="4400" b="0" i="1" smtClean="0">
                              <a:latin typeface="Cambria Math"/>
                              <a:ea typeface="Cambria Math"/>
                            </a:rPr>
                            <m:t>𝑤</m:t>
                          </m:r>
                        </m:e>
                        <m:sub>
                          <m:r>
                            <a:rPr lang="en-US" sz="4400" b="0" i="1" smtClean="0">
                              <a:latin typeface="Cambria Math"/>
                              <a:ea typeface="Cambria Math"/>
                            </a:rPr>
                            <m:t>𝑡</m:t>
                          </m:r>
                        </m:sub>
                      </m:sSub>
                      <m:r>
                        <a:rPr lang="en-US" sz="4400" b="0" i="1" smtClean="0">
                          <a:latin typeface="Cambria Math"/>
                          <a:ea typeface="Cambria Math"/>
                        </a:rPr>
                        <m:t>−</m:t>
                      </m:r>
                      <m:sSub>
                        <m:sSubPr>
                          <m:ctrlPr>
                            <a:rPr lang="en-US" sz="4400" i="1">
                              <a:latin typeface="Cambria Math"/>
                              <a:ea typeface="Cambria Math"/>
                            </a:rPr>
                          </m:ctrlPr>
                        </m:sSubPr>
                        <m:e>
                          <m:r>
                            <a:rPr lang="en-US" sz="4400" i="1" smtClean="0">
                              <a:latin typeface="Cambria Math"/>
                              <a:ea typeface="Cambria Math"/>
                            </a:rPr>
                            <m:t>𝜋</m:t>
                          </m:r>
                        </m:e>
                        <m:sub>
                          <m:r>
                            <a:rPr lang="en-US" sz="4400" i="1">
                              <a:latin typeface="Cambria Math"/>
                              <a:ea typeface="Cambria Math"/>
                            </a:rPr>
                            <m:t>𝑡</m:t>
                          </m:r>
                          <m:r>
                            <a:rPr lang="en-US" sz="4400" b="0" i="1" smtClean="0">
                              <a:latin typeface="Cambria Math"/>
                              <a:ea typeface="Cambria Math"/>
                            </a:rPr>
                            <m:t>−1</m:t>
                          </m:r>
                        </m:sub>
                      </m:sSub>
                      <m:r>
                        <a:rPr lang="en-US" sz="4400" b="0" i="1" smtClean="0">
                          <a:latin typeface="Cambria Math"/>
                          <a:ea typeface="Cambria Math"/>
                        </a:rPr>
                        <m:t>=</m:t>
                      </m:r>
                      <m:r>
                        <a:rPr lang="en-US" sz="4400" b="0" i="1" smtClean="0">
                          <a:latin typeface="Cambria Math"/>
                          <a:ea typeface="Cambria Math"/>
                        </a:rPr>
                        <m:t>𝛼</m:t>
                      </m:r>
                      <m:r>
                        <a:rPr lang="en-US" sz="4400" b="0" i="1" smtClean="0">
                          <a:latin typeface="Cambria Math"/>
                          <a:ea typeface="Cambria Math"/>
                        </a:rPr>
                        <m:t>+</m:t>
                      </m:r>
                      <m:r>
                        <a:rPr lang="en-US" sz="4400" b="0" i="1" smtClean="0">
                          <a:latin typeface="Cambria Math"/>
                          <a:ea typeface="Cambria Math"/>
                        </a:rPr>
                        <m:t>𝛽</m:t>
                      </m:r>
                      <m:sSub>
                        <m:sSubPr>
                          <m:ctrlPr>
                            <a:rPr lang="en-US" sz="4400" b="0" i="1" smtClean="0">
                              <a:latin typeface="Cambria Math"/>
                              <a:ea typeface="Cambria Math"/>
                            </a:rPr>
                          </m:ctrlPr>
                        </m:sSubPr>
                        <m:e>
                          <m:r>
                            <a:rPr lang="en-US" sz="4400" b="0" i="1" smtClean="0">
                              <a:latin typeface="Cambria Math"/>
                              <a:ea typeface="Cambria Math"/>
                            </a:rPr>
                            <m:t>𝑢</m:t>
                          </m:r>
                        </m:e>
                        <m:sub>
                          <m:r>
                            <a:rPr lang="en-US" sz="4400" b="0" i="1" smtClean="0">
                              <a:latin typeface="Cambria Math"/>
                              <a:ea typeface="Cambria Math"/>
                            </a:rPr>
                            <m:t>𝑡</m:t>
                          </m:r>
                        </m:sub>
                      </m:sSub>
                      <m:r>
                        <a:rPr lang="en-US" sz="4400" b="0" i="1" smtClean="0">
                          <a:latin typeface="Cambria Math"/>
                          <a:ea typeface="Cambria Math"/>
                        </a:rPr>
                        <m:t>+</m:t>
                      </m:r>
                      <m:sSub>
                        <m:sSubPr>
                          <m:ctrlPr>
                            <a:rPr lang="en-US" sz="4400" b="0" i="1" smtClean="0">
                              <a:latin typeface="Cambria Math"/>
                              <a:ea typeface="Cambria Math"/>
                            </a:rPr>
                          </m:ctrlPr>
                        </m:sSubPr>
                        <m:e>
                          <m:r>
                            <a:rPr lang="en-US" sz="4400" b="0" i="1" smtClean="0">
                              <a:latin typeface="Cambria Math"/>
                              <a:ea typeface="Cambria Math"/>
                            </a:rPr>
                            <m:t>𝜀</m:t>
                          </m:r>
                        </m:e>
                        <m:sub>
                          <m:r>
                            <a:rPr lang="en-US" sz="4400" b="0" i="1" smtClean="0">
                              <a:latin typeface="Cambria Math"/>
                              <a:ea typeface="Cambria Math"/>
                            </a:rPr>
                            <m:t>𝑡</m:t>
                          </m:r>
                        </m:sub>
                      </m:sSub>
                    </m:oMath>
                  </m:oMathPara>
                </a14:m>
                <a:endParaRPr lang="en-US" sz="4400" dirty="0" smtClean="0"/>
              </a:p>
            </p:txBody>
          </p:sp>
        </mc:Choice>
        <mc:Fallback xmlns="">
          <p:sp>
            <p:nvSpPr>
              <p:cNvPr id="3" name="TextBox 2"/>
              <p:cNvSpPr txBox="1">
                <a:spLocks noRot="1" noChangeAspect="1" noMove="1" noResize="1" noEditPoints="1" noAdjustHandles="1" noChangeArrowheads="1" noChangeShapeType="1" noTextEdit="1"/>
              </p:cNvSpPr>
              <p:nvPr/>
            </p:nvSpPr>
            <p:spPr>
              <a:xfrm>
                <a:off x="379231" y="3008660"/>
                <a:ext cx="8458200" cy="769441"/>
              </a:xfrm>
              <a:prstGeom prst="rect">
                <a:avLst/>
              </a:prstGeo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1937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a:xfrm>
            <a:off x="6553200" y="6486864"/>
            <a:ext cx="2580042" cy="365125"/>
          </a:xfrm>
          <a:prstGeom prst="rect">
            <a:avLst/>
          </a:prstGeom>
        </p:spPr>
        <p:txBody>
          <a:bodyPr/>
          <a:lstStyle/>
          <a:p>
            <a:fld id="{6FB43660-FFB9-438F-8DC4-BC79AD108D53}" type="slidenum">
              <a:rPr lang="en-US" smtClean="0"/>
              <a:pPr/>
              <a:t>4</a:t>
            </a:fld>
            <a:endParaRPr lang="en-US" dirty="0"/>
          </a:p>
        </p:txBody>
      </p:sp>
      <p:sp>
        <p:nvSpPr>
          <p:cNvPr id="10" name="TextBox 9"/>
          <p:cNvSpPr txBox="1"/>
          <p:nvPr/>
        </p:nvSpPr>
        <p:spPr>
          <a:xfrm>
            <a:off x="1151864" y="6019800"/>
            <a:ext cx="6019800"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sp>
        <p:nvSpPr>
          <p:cNvPr id="3" name="Title 2"/>
          <p:cNvSpPr>
            <a:spLocks noGrp="1"/>
          </p:cNvSpPr>
          <p:nvPr>
            <p:ph type="title"/>
          </p:nvPr>
        </p:nvSpPr>
        <p:spPr/>
        <p:txBody>
          <a:bodyPr/>
          <a:lstStyle/>
          <a:p>
            <a:r>
              <a:rPr lang="en-US" sz="2700" dirty="0" smtClean="0"/>
              <a:t>The Percentage of the Unemployed Who Are Out of Work </a:t>
            </a:r>
            <a:r>
              <a:rPr lang="en-US" sz="2700" dirty="0"/>
              <a:t>f</a:t>
            </a:r>
            <a:r>
              <a:rPr lang="en-US" sz="2700" dirty="0" smtClean="0"/>
              <a:t>or More Than 6 </a:t>
            </a:r>
            <a:r>
              <a:rPr lang="en-US" sz="2700" dirty="0"/>
              <a:t>M</a:t>
            </a:r>
            <a:r>
              <a:rPr lang="en-US" sz="2700" dirty="0" smtClean="0"/>
              <a:t>onths Hit a Record But is Declining Fast</a:t>
            </a:r>
            <a:endParaRPr lang="en-US" sz="2700" dirty="0"/>
          </a:p>
        </p:txBody>
      </p:sp>
      <p:sp>
        <p:nvSpPr>
          <p:cNvPr id="2" name="Date Placeholder 1"/>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1727644710"/>
              </p:ext>
            </p:extLst>
          </p:nvPr>
        </p:nvGraphicFramePr>
        <p:xfrm>
          <a:off x="1259963" y="1136974"/>
          <a:ext cx="6623823" cy="4937760"/>
        </p:xfrm>
        <a:graphic>
          <a:graphicData uri="http://schemas.openxmlformats.org/presentationml/2006/ole">
            <mc:AlternateContent xmlns:mc="http://schemas.openxmlformats.org/markup-compatibility/2006">
              <mc:Choice xmlns:v="urn:schemas-microsoft-com:vml" Requires="v">
                <p:oleObj spid="_x0000_s9553" name="Worksheet" r:id="rId3" imgW="3667057" imgH="2733765" progId="Excel.Sheet.12">
                  <p:link/>
                </p:oleObj>
              </mc:Choice>
              <mc:Fallback>
                <p:oleObj name="Worksheet" r:id="rId3" imgW="3667057" imgH="2733765" progId="Excel.Sheet.12">
                  <p:link/>
                  <p:pic>
                    <p:nvPicPr>
                      <p:cNvPr id="0" name="Picture 1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963" y="1136974"/>
                        <a:ext cx="6623823"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272169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20478" y="890195"/>
            <a:ext cx="8534400" cy="5181600"/>
            <a:chOff x="-1" y="76200"/>
            <a:chExt cx="9067800" cy="5331200"/>
          </a:xfrm>
        </p:grpSpPr>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868299" y="-1792100"/>
              <a:ext cx="5331200" cy="906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23329" y="4143093"/>
              <a:ext cx="8921875" cy="2286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p:txBody>
          <a:bodyPr/>
          <a:lstStyle/>
          <a:p>
            <a:r>
              <a:rPr lang="en-US" dirty="0"/>
              <a:t>“The High-Pressure Labor Market of the 1990s”</a:t>
            </a:r>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40</a:t>
            </a:fld>
            <a:endParaRPr lang="en-US" dirty="0">
              <a:solidFill>
                <a:prstClr val="white"/>
              </a:solidFill>
            </a:endParaRPr>
          </a:p>
        </p:txBody>
      </p:sp>
      <p:sp>
        <p:nvSpPr>
          <p:cNvPr id="8" name="TextBox 7"/>
          <p:cNvSpPr txBox="1"/>
          <p:nvPr/>
        </p:nvSpPr>
        <p:spPr>
          <a:xfrm>
            <a:off x="381000" y="5846134"/>
            <a:ext cx="8452612" cy="461665"/>
          </a:xfrm>
          <a:prstGeom prst="rect">
            <a:avLst/>
          </a:prstGeom>
          <a:noFill/>
        </p:spPr>
        <p:txBody>
          <a:bodyPr wrap="square" rtlCol="0">
            <a:spAutoFit/>
          </a:bodyPr>
          <a:lstStyle/>
          <a:p>
            <a:r>
              <a:rPr lang="en-US" sz="1200" dirty="0" smtClean="0">
                <a:latin typeface="Arial"/>
                <a:cs typeface="Arial"/>
              </a:rPr>
              <a:t>Source: Lawrence F. Katz and Alan B. Krueger. “The High-Pressure Labor Market of the 1990s.” </a:t>
            </a:r>
            <a:r>
              <a:rPr lang="en-US" sz="1200" i="1" dirty="0" smtClean="0">
                <a:latin typeface="Arial"/>
                <a:cs typeface="Arial"/>
              </a:rPr>
              <a:t>Brookings Papers on Economic Activity</a:t>
            </a:r>
            <a:r>
              <a:rPr lang="en-US" sz="1200" dirty="0" smtClean="0">
                <a:latin typeface="Arial"/>
                <a:cs typeface="Arial"/>
              </a:rPr>
              <a:t>.</a:t>
            </a:r>
            <a:r>
              <a:rPr lang="en-US" sz="1200" dirty="0">
                <a:latin typeface="Arial"/>
                <a:cs typeface="Arial"/>
              </a:rPr>
              <a:t> </a:t>
            </a:r>
            <a:r>
              <a:rPr lang="en-US" sz="1200" dirty="0" smtClean="0">
                <a:latin typeface="Arial"/>
                <a:cs typeface="Arial"/>
              </a:rPr>
              <a:t>Spring 1999. </a:t>
            </a:r>
          </a:p>
        </p:txBody>
      </p:sp>
    </p:spTree>
    <p:extLst>
      <p:ext uri="{BB962C8B-B14F-4D97-AF65-F5344CB8AC3E}">
        <p14:creationId xmlns:p14="http://schemas.microsoft.com/office/powerpoint/2010/main" val="19434607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3042300703"/>
              </p:ext>
            </p:extLst>
          </p:nvPr>
        </p:nvGraphicFramePr>
        <p:xfrm>
          <a:off x="1098699" y="1327299"/>
          <a:ext cx="6847560" cy="4297680"/>
        </p:xfrm>
        <a:graphic>
          <a:graphicData uri="http://schemas.openxmlformats.org/presentationml/2006/ole">
            <mc:AlternateContent xmlns:mc="http://schemas.openxmlformats.org/markup-compatibility/2006">
              <mc:Choice xmlns:v="urn:schemas-microsoft-com:vml" Requires="v">
                <p:oleObj spid="_x0000_s60565" name="Worksheet" r:id="rId3" imgW="5448300" imgH="3419565" progId="Excel.Sheet.12">
                  <p:link/>
                </p:oleObj>
              </mc:Choice>
              <mc:Fallback>
                <p:oleObj name="Worksheet" r:id="rId3" imgW="5448300" imgH="3419565" progId="Excel.Sheet.12">
                  <p:link/>
                  <p:pic>
                    <p:nvPicPr>
                      <p:cNvPr id="0" name=""/>
                      <p:cNvPicPr/>
                      <p:nvPr/>
                    </p:nvPicPr>
                    <p:blipFill>
                      <a:blip r:embed="rId4"/>
                      <a:stretch>
                        <a:fillRect/>
                      </a:stretch>
                    </p:blipFill>
                    <p:spPr>
                      <a:xfrm>
                        <a:off x="1098699" y="1327299"/>
                        <a:ext cx="6847560" cy="429768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Real Wage Phillips Curve Allowing for Differential Effects of Short- and Long-Term Unemployment</a:t>
            </a:r>
            <a:endParaRPr lang="en-US" dirty="0"/>
          </a:p>
        </p:txBody>
      </p:sp>
      <p:sp>
        <p:nvSpPr>
          <p:cNvPr id="3" name="Date Placeholder 2"/>
          <p:cNvSpPr>
            <a:spLocks noGrp="1"/>
          </p:cNvSpPr>
          <p:nvPr>
            <p:ph type="dt" sz="half" idx="2"/>
          </p:nvPr>
        </p:nvSpPr>
        <p:spPr/>
        <p:txBody>
          <a:bodyPr/>
          <a:lstStyle/>
          <a:p>
            <a:r>
              <a:rPr lang="en-US" dirty="0" smtClean="0"/>
              <a:t>July 22, 2015</a:t>
            </a:r>
            <a:endParaRPr lang="en-US" dirty="0"/>
          </a:p>
        </p:txBody>
      </p:sp>
      <p:sp>
        <p:nvSpPr>
          <p:cNvPr id="4" name="Slide Number Placeholder 3"/>
          <p:cNvSpPr>
            <a:spLocks noGrp="1"/>
          </p:cNvSpPr>
          <p:nvPr>
            <p:ph type="sldNum" sz="quarter" idx="4"/>
          </p:nvPr>
        </p:nvSpPr>
        <p:spPr/>
        <p:txBody>
          <a:bodyPr/>
          <a:lstStyle/>
          <a:p>
            <a:fld id="{6FB43660-FFB9-438F-8DC4-BC79AD108D53}" type="slidenum">
              <a:rPr lang="en-US" smtClean="0"/>
              <a:pPr/>
              <a:t>41</a:t>
            </a:fld>
            <a:endParaRPr lang="en-US" dirty="0"/>
          </a:p>
        </p:txBody>
      </p:sp>
      <p:sp>
        <p:nvSpPr>
          <p:cNvPr id="13" name="TextBox 1"/>
          <p:cNvSpPr txBox="1"/>
          <p:nvPr/>
        </p:nvSpPr>
        <p:spPr>
          <a:xfrm>
            <a:off x="1018954" y="5516977"/>
            <a:ext cx="7003312" cy="6959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dirty="0">
                <a:latin typeface="Times New Roman" panose="02020603050405020304" pitchFamily="18" charset="0"/>
                <a:cs typeface="Times New Roman" panose="02020603050405020304" pitchFamily="18" charset="0"/>
              </a:rPr>
              <a:t>Levels of </a:t>
            </a:r>
            <a:r>
              <a:rPr lang="en-US" dirty="0" smtClean="0">
                <a:latin typeface="Times New Roman" panose="02020603050405020304" pitchFamily="18" charset="0"/>
                <a:cs typeface="Times New Roman" panose="02020603050405020304" pitchFamily="18" charset="0"/>
              </a:rPr>
              <a:t>significance</a:t>
            </a:r>
            <a:r>
              <a:rPr lang="en-US" dirty="0">
                <a:latin typeface="Times New Roman" panose="02020603050405020304" pitchFamily="18" charset="0"/>
                <a:cs typeface="Times New Roman" panose="02020603050405020304" pitchFamily="18" charset="0"/>
              </a:rPr>
              <a:t>: *** = </a:t>
            </a:r>
            <a:r>
              <a:rPr lang="en-US" dirty="0" smtClean="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5%, </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10%.</a:t>
            </a:r>
          </a:p>
          <a:p>
            <a:r>
              <a:rPr lang="en-US" dirty="0" smtClean="0">
                <a:latin typeface="Times New Roman" panose="02020603050405020304" pitchFamily="18" charset="0"/>
                <a:cs typeface="Times New Roman" panose="02020603050405020304" pitchFamily="18" charset="0"/>
              </a:rPr>
              <a:t>Note</a:t>
            </a:r>
            <a:r>
              <a:rPr lang="en-US" dirty="0">
                <a:latin typeface="Times New Roman" panose="02020603050405020304" pitchFamily="18" charset="0"/>
                <a:cs typeface="Times New Roman" panose="02020603050405020304" pitchFamily="18" charset="0"/>
              </a:rPr>
              <a:t>: Annual data from 1976 to </a:t>
            </a:r>
            <a:r>
              <a:rPr lang="en-US" dirty="0" smtClean="0">
                <a:latin typeface="Times New Roman" panose="02020603050405020304" pitchFamily="18" charset="0"/>
                <a:cs typeface="Times New Roman" panose="02020603050405020304" pitchFamily="18" charset="0"/>
              </a:rPr>
              <a:t>2013. </a:t>
            </a:r>
            <a:r>
              <a:rPr lang="en-US" dirty="0">
                <a:latin typeface="Times New Roman" panose="02020603050405020304" pitchFamily="18" charset="0"/>
                <a:cs typeface="Times New Roman" panose="02020603050405020304" pitchFamily="18" charset="0"/>
              </a:rPr>
              <a:t>Newey-West standard errors with 3 lags shown in parentheses.</a:t>
            </a:r>
          </a:p>
          <a:p>
            <a:r>
              <a:rPr lang="en-US" dirty="0" smtClean="0">
                <a:latin typeface="Times New Roman" panose="02020603050405020304" pitchFamily="18" charset="0"/>
                <a:cs typeface="Times New Roman" panose="02020603050405020304" pitchFamily="18" charset="0"/>
              </a:rPr>
              <a:t>Source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Bureau </a:t>
            </a:r>
            <a:r>
              <a:rPr lang="en-US" dirty="0">
                <a:latin typeface="Times New Roman" panose="02020603050405020304" pitchFamily="18" charset="0"/>
                <a:cs typeface="Times New Roman" panose="02020603050405020304" pitchFamily="18" charset="0"/>
              </a:rPr>
              <a:t>of Labor </a:t>
            </a:r>
            <a:r>
              <a:rPr lang="en-US" dirty="0" smtClean="0">
                <a:latin typeface="Times New Roman" panose="02020603050405020304" pitchFamily="18" charset="0"/>
                <a:cs typeface="Times New Roman" panose="02020603050405020304" pitchFamily="18" charset="0"/>
              </a:rPr>
              <a:t>Statistics; Bureau of Economic Analysis</a:t>
            </a:r>
            <a:r>
              <a:rPr lang="en-US" dirty="0">
                <a:latin typeface="Times New Roman" panose="02020603050405020304" pitchFamily="18" charset="0"/>
                <a:cs typeface="Times New Roman" panose="02020603050405020304" pitchFamily="18" charset="0"/>
              </a:rPr>
              <a:t>;</a:t>
            </a:r>
            <a:r>
              <a:rPr lang="en-US" baseline="0" dirty="0" smtClean="0">
                <a:latin typeface="Times New Roman" panose="02020603050405020304" pitchFamily="18" charset="0"/>
                <a:cs typeface="Times New Roman" panose="02020603050405020304" pitchFamily="18" charset="0"/>
              </a:rPr>
              <a:t> author’s </a:t>
            </a:r>
            <a:r>
              <a:rPr lang="en-US" baseline="0" dirty="0">
                <a:latin typeface="Times New Roman" panose="02020603050405020304" pitchFamily="18" charset="0"/>
                <a:cs typeface="Times New Roman" panose="02020603050405020304" pitchFamily="18" charset="0"/>
              </a:rPr>
              <a:t>calculations.</a:t>
            </a:r>
            <a:endParaRPr lang="en-US" dirty="0">
              <a:latin typeface="Times New Roman" panose="02020603050405020304" pitchFamily="18" charset="0"/>
              <a:cs typeface="Times New Roman" panose="02020603050405020304" pitchFamily="18" charset="0"/>
            </a:endParaRPr>
          </a:p>
        </p:txBody>
      </p:sp>
      <p:sp>
        <p:nvSpPr>
          <p:cNvPr id="7" name="Rectangle 6"/>
          <p:cNvSpPr/>
          <p:nvPr/>
        </p:nvSpPr>
        <p:spPr>
          <a:xfrm>
            <a:off x="6792433" y="3678866"/>
            <a:ext cx="1143000" cy="1143000"/>
          </a:xfrm>
          <a:prstGeom prst="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491787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4-Quarter Percent Change in Employment Cost Index: Wages and Salaries in Private Industry</a:t>
            </a:r>
            <a:endParaRPr lang="en-US" dirty="0"/>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42</a:t>
            </a:fld>
            <a:endParaRPr lang="en-US" dirty="0">
              <a:solidFill>
                <a:prstClr val="white"/>
              </a:solidFill>
            </a:endParaRPr>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46275548"/>
              </p:ext>
            </p:extLst>
          </p:nvPr>
        </p:nvGraphicFramePr>
        <p:xfrm>
          <a:off x="1208567" y="1121734"/>
          <a:ext cx="6623823" cy="4937760"/>
        </p:xfrm>
        <a:graphic>
          <a:graphicData uri="http://schemas.openxmlformats.org/presentationml/2006/ole">
            <mc:AlternateContent xmlns:mc="http://schemas.openxmlformats.org/markup-compatibility/2006">
              <mc:Choice xmlns:v="urn:schemas-microsoft-com:vml" Requires="v">
                <p:oleObj spid="_x0000_s34024" name="Worksheet" r:id="rId3" imgW="3667055" imgH="2733743" progId="Excel.Sheet.12">
                  <p:link/>
                </p:oleObj>
              </mc:Choice>
              <mc:Fallback>
                <p:oleObj name="Worksheet" r:id="rId3" imgW="3667055" imgH="2733743" progId="Excel.Sheet.12">
                  <p:link/>
                  <p:pic>
                    <p:nvPicPr>
                      <p:cNvPr id="0" name="Picture 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8567" y="1121734"/>
                        <a:ext cx="6623823"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1111101" y="5987219"/>
            <a:ext cx="632460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Shading denotes recession.</a:t>
            </a:r>
          </a:p>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Bureau </a:t>
            </a:r>
            <a:r>
              <a:rPr lang="en-US" sz="1000" dirty="0">
                <a:latin typeface="Arial" panose="020B0604020202020204" pitchFamily="34" charset="0"/>
                <a:cs typeface="Arial" panose="020B0604020202020204" pitchFamily="34" charset="0"/>
              </a:rPr>
              <a:t>of Labor </a:t>
            </a:r>
            <a:r>
              <a:rPr lang="en-US" sz="1000" dirty="0" smtClean="0">
                <a:latin typeface="Arial" panose="020B0604020202020204" pitchFamily="34" charset="0"/>
                <a:cs typeface="Arial" panose="020B0604020202020204" pitchFamily="34" charset="0"/>
              </a:rPr>
              <a:t>Statistics; National Bureau of Economic Research.</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77012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4-Quarter </a:t>
            </a:r>
            <a:r>
              <a:rPr lang="en-US" dirty="0" smtClean="0"/>
              <a:t>Percent </a:t>
            </a:r>
            <a:r>
              <a:rPr lang="en-US" dirty="0"/>
              <a:t>Change in Employment Cost </a:t>
            </a:r>
            <a:r>
              <a:rPr lang="en-US" dirty="0" smtClean="0"/>
              <a:t>Index</a:t>
            </a:r>
            <a:br>
              <a:rPr lang="en-US" dirty="0" smtClean="0"/>
            </a:br>
            <a:r>
              <a:rPr lang="en-US" dirty="0" smtClean="0"/>
              <a:t>Less Previous Year’s Core Price Inflation </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43</a:t>
            </a:fld>
            <a:endParaRPr lang="en-US" dirty="0">
              <a:solidFill>
                <a:prstClr val="white"/>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377116117"/>
              </p:ext>
            </p:extLst>
          </p:nvPr>
        </p:nvGraphicFramePr>
        <p:xfrm>
          <a:off x="1479699" y="1064492"/>
          <a:ext cx="6103961" cy="4572000"/>
        </p:xfrm>
        <a:graphic>
          <a:graphicData uri="http://schemas.openxmlformats.org/presentationml/2006/ole">
            <mc:AlternateContent xmlns:mc="http://schemas.openxmlformats.org/markup-compatibility/2006">
              <mc:Choice xmlns:v="urn:schemas-microsoft-com:vml" Requires="v">
                <p:oleObj spid="_x0000_s72843" name="Worksheet" r:id="rId3" imgW="3648143" imgH="2733765" progId="Excel.Sheet.12">
                  <p:link/>
                </p:oleObj>
              </mc:Choice>
              <mc:Fallback>
                <p:oleObj name="Worksheet" r:id="rId3" imgW="3648143" imgH="2733765" progId="Excel.Sheet.12">
                  <p:link/>
                  <p:pic>
                    <p:nvPicPr>
                      <p:cNvPr id="0" name=""/>
                      <p:cNvPicPr/>
                      <p:nvPr/>
                    </p:nvPicPr>
                    <p:blipFill>
                      <a:blip r:embed="rId4"/>
                      <a:stretch>
                        <a:fillRect/>
                      </a:stretch>
                    </p:blipFill>
                    <p:spPr>
                      <a:xfrm>
                        <a:off x="1479699" y="1064492"/>
                        <a:ext cx="6103961" cy="4572000"/>
                      </a:xfrm>
                      <a:prstGeom prst="rect">
                        <a:avLst/>
                      </a:prstGeom>
                    </p:spPr>
                  </p:pic>
                </p:oleObj>
              </mc:Fallback>
            </mc:AlternateContent>
          </a:graphicData>
        </a:graphic>
      </p:graphicFrame>
      <p:sp>
        <p:nvSpPr>
          <p:cNvPr id="7" name="TextBox 6"/>
          <p:cNvSpPr txBox="1"/>
          <p:nvPr/>
        </p:nvSpPr>
        <p:spPr>
          <a:xfrm>
            <a:off x="1352762" y="5593960"/>
            <a:ext cx="6451537" cy="861774"/>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Change </a:t>
            </a:r>
            <a:r>
              <a:rPr lang="en-US" sz="1000" dirty="0">
                <a:latin typeface="Arial" panose="020B0604020202020204" pitchFamily="34" charset="0"/>
                <a:cs typeface="Arial" panose="020B0604020202020204" pitchFamily="34" charset="0"/>
              </a:rPr>
              <a:t>in </a:t>
            </a:r>
            <a:r>
              <a:rPr lang="en-US" sz="1000" dirty="0" smtClean="0">
                <a:latin typeface="Arial" panose="020B0604020202020204" pitchFamily="34" charset="0"/>
                <a:cs typeface="Arial" panose="020B0604020202020204" pitchFamily="34" charset="0"/>
              </a:rPr>
              <a:t>expected real private </a:t>
            </a:r>
            <a:r>
              <a:rPr lang="en-US" sz="1000" dirty="0">
                <a:latin typeface="Arial" panose="020B0604020202020204" pitchFamily="34" charset="0"/>
                <a:cs typeface="Arial" panose="020B0604020202020204" pitchFamily="34" charset="0"/>
              </a:rPr>
              <a:t>wages and salaries is defined as the 4-quarter percent change in wage and salary compensation for private sector employees less the </a:t>
            </a:r>
            <a:r>
              <a:rPr lang="en-US" sz="1000" dirty="0" smtClean="0">
                <a:latin typeface="Arial" panose="020B0604020202020204" pitchFamily="34" charset="0"/>
                <a:cs typeface="Arial" panose="020B0604020202020204" pitchFamily="34" charset="0"/>
              </a:rPr>
              <a:t>4-quarter </a:t>
            </a:r>
            <a:r>
              <a:rPr lang="en-US" sz="1000" dirty="0">
                <a:latin typeface="Arial" panose="020B0604020202020204" pitchFamily="34" charset="0"/>
                <a:cs typeface="Arial" panose="020B0604020202020204" pitchFamily="34" charset="0"/>
              </a:rPr>
              <a:t>percent change in the personal consumption expenditures chain price index excluding food and energy </a:t>
            </a:r>
            <a:r>
              <a:rPr lang="en-US" sz="1000" dirty="0" smtClean="0">
                <a:latin typeface="Arial" panose="020B0604020202020204" pitchFamily="34" charset="0"/>
                <a:cs typeface="Arial" panose="020B0604020202020204" pitchFamily="34" charset="0"/>
              </a:rPr>
              <a:t>items for the same quarter of the previous year.</a:t>
            </a:r>
            <a:endParaRPr lang="en-US" sz="1000" dirty="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Bureau </a:t>
            </a:r>
            <a:r>
              <a:rPr lang="en-US" sz="1000" dirty="0">
                <a:latin typeface="Arial" panose="020B0604020202020204" pitchFamily="34" charset="0"/>
                <a:cs typeface="Arial" panose="020B0604020202020204" pitchFamily="34" charset="0"/>
              </a:rPr>
              <a:t>of Labor </a:t>
            </a:r>
            <a:r>
              <a:rPr lang="en-US" sz="1000" dirty="0" smtClean="0">
                <a:latin typeface="Arial" panose="020B0604020202020204" pitchFamily="34" charset="0"/>
                <a:cs typeface="Arial" panose="020B0604020202020204" pitchFamily="34" charset="0"/>
              </a:rPr>
              <a:t>Statistics; Bureau of Economic Analysis; National Bureau of Economic Research.</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42663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a:t>
            </a:r>
            <a:r>
              <a:rPr lang="en-US" dirty="0" smtClean="0"/>
              <a:t>ECI Wage </a:t>
            </a:r>
            <a:r>
              <a:rPr lang="en-US" dirty="0"/>
              <a:t>Phillips Curve in the United States Using Overall and Short-Term Unemployment </a:t>
            </a:r>
            <a:r>
              <a:rPr lang="en-US" dirty="0" smtClean="0"/>
              <a:t>Rate</a:t>
            </a:r>
            <a:endParaRPr lang="en-US" dirty="0"/>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44</a:t>
            </a:fld>
            <a:endParaRPr lang="en-US" dirty="0">
              <a:solidFill>
                <a:prstClr val="white"/>
              </a:solidFill>
            </a:endParaRPr>
          </a:p>
        </p:txBody>
      </p:sp>
      <p:sp>
        <p:nvSpPr>
          <p:cNvPr id="6" name="TextBox 5"/>
          <p:cNvSpPr txBox="1"/>
          <p:nvPr/>
        </p:nvSpPr>
        <p:spPr>
          <a:xfrm>
            <a:off x="222982" y="4931350"/>
            <a:ext cx="8692417"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Change </a:t>
            </a:r>
            <a:r>
              <a:rPr lang="en-US" sz="1000" dirty="0">
                <a:latin typeface="Arial" panose="020B0604020202020204" pitchFamily="34" charset="0"/>
                <a:cs typeface="Arial" panose="020B0604020202020204" pitchFamily="34" charset="0"/>
              </a:rPr>
              <a:t>in </a:t>
            </a:r>
            <a:r>
              <a:rPr lang="en-US" sz="1000" dirty="0" smtClean="0">
                <a:latin typeface="Arial" panose="020B0604020202020204" pitchFamily="34" charset="0"/>
                <a:cs typeface="Arial" panose="020B0604020202020204" pitchFamily="34" charset="0"/>
              </a:rPr>
              <a:t>expected real wages and salaries is the 4-quarter </a:t>
            </a:r>
            <a:r>
              <a:rPr lang="en-US" sz="1000" dirty="0">
                <a:latin typeface="Arial" panose="020B0604020202020204" pitchFamily="34" charset="0"/>
                <a:cs typeface="Arial" panose="020B0604020202020204" pitchFamily="34" charset="0"/>
              </a:rPr>
              <a:t>percent change in wage and salary compensation for </a:t>
            </a:r>
            <a:r>
              <a:rPr lang="en-US" sz="1000" dirty="0" smtClean="0">
                <a:latin typeface="Arial" panose="020B0604020202020204" pitchFamily="34" charset="0"/>
                <a:cs typeface="Arial" panose="020B0604020202020204" pitchFamily="34" charset="0"/>
              </a:rPr>
              <a:t>private sector employees </a:t>
            </a:r>
            <a:r>
              <a:rPr lang="en-US" sz="1000" dirty="0">
                <a:latin typeface="Arial" panose="020B0604020202020204" pitchFamily="34" charset="0"/>
                <a:cs typeface="Arial" panose="020B0604020202020204" pitchFamily="34" charset="0"/>
              </a:rPr>
              <a:t>less the previous year's 12-month percent change in the personal consumption expenditures chain price index excluding food and energy items</a:t>
            </a:r>
            <a:r>
              <a:rPr lang="en-US" sz="1000" dirty="0" smtClean="0">
                <a:latin typeface="Arial" panose="020B0604020202020204" pitchFamily="34" charset="0"/>
                <a:cs typeface="Arial" panose="020B0604020202020204" pitchFamily="34" charset="0"/>
              </a:rPr>
              <a:t>. Wage data for 2015 are annualized rate of growth in 2015:Q1. Fitted line 1976-2008 and 95% confidence interval.</a:t>
            </a:r>
          </a:p>
          <a:p>
            <a:r>
              <a:rPr lang="en-US" sz="1000" dirty="0" smtClean="0">
                <a:latin typeface="Arial" panose="020B0604020202020204" pitchFamily="34" charset="0"/>
                <a:cs typeface="Arial" panose="020B0604020202020204" pitchFamily="34" charset="0"/>
              </a:rPr>
              <a:t>Source: Bureau of Labor Statistics; Bureau of Economic Analysis; author’s calculations. </a:t>
            </a:r>
            <a:endParaRPr lang="en-US" sz="1000" dirty="0">
              <a:latin typeface="Arial" panose="020B0604020202020204" pitchFamily="34" charset="0"/>
              <a:cs typeface="Arial" panose="020B0604020202020204" pitchFamily="34" charset="0"/>
            </a:endParaRPr>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054467264"/>
              </p:ext>
            </p:extLst>
          </p:nvPr>
        </p:nvGraphicFramePr>
        <p:xfrm>
          <a:off x="322847" y="1817575"/>
          <a:ext cx="4230287" cy="3200400"/>
        </p:xfrm>
        <a:graphic>
          <a:graphicData uri="http://schemas.openxmlformats.org/presentationml/2006/ole">
            <mc:AlternateContent xmlns:mc="http://schemas.openxmlformats.org/markup-compatibility/2006">
              <mc:Choice xmlns:v="urn:schemas-microsoft-com:vml" Requires="v">
                <p:oleObj spid="_x0000_s35283" name="Worksheet" r:id="rId3" imgW="3638685" imgH="2752635" progId="Excel.Sheet.12">
                  <p:link/>
                </p:oleObj>
              </mc:Choice>
              <mc:Fallback>
                <p:oleObj name="Worksheet" r:id="rId3" imgW="3638685" imgH="2752635" progId="Excel.Sheet.12">
                  <p:link/>
                  <p:pic>
                    <p:nvPicPr>
                      <p:cNvPr id="0" name="Picture 173"/>
                      <p:cNvPicPr>
                        <a:picLocks noChangeAspect="1" noChangeArrowheads="1"/>
                      </p:cNvPicPr>
                      <p:nvPr/>
                    </p:nvPicPr>
                    <p:blipFill>
                      <a:blip r:embed="rId4"/>
                      <a:srcRect/>
                      <a:stretch>
                        <a:fillRect/>
                      </a:stretch>
                    </p:blipFill>
                    <p:spPr bwMode="auto">
                      <a:xfrm>
                        <a:off x="322847" y="1817575"/>
                        <a:ext cx="4230287"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325555190"/>
              </p:ext>
            </p:extLst>
          </p:nvPr>
        </p:nvGraphicFramePr>
        <p:xfrm>
          <a:off x="4581625" y="1817575"/>
          <a:ext cx="4230287" cy="3200400"/>
        </p:xfrm>
        <a:graphic>
          <a:graphicData uri="http://schemas.openxmlformats.org/presentationml/2006/ole">
            <mc:AlternateContent xmlns:mc="http://schemas.openxmlformats.org/markup-compatibility/2006">
              <mc:Choice xmlns:v="urn:schemas-microsoft-com:vml" Requires="v">
                <p:oleObj spid="_x0000_s35284" name="Worksheet" r:id="rId5" imgW="3638685" imgH="2752635" progId="Excel.Sheet.12">
                  <p:link/>
                </p:oleObj>
              </mc:Choice>
              <mc:Fallback>
                <p:oleObj name="Worksheet" r:id="rId5" imgW="3638685" imgH="2752635" progId="Excel.Sheet.12">
                  <p:link/>
                  <p:pic>
                    <p:nvPicPr>
                      <p:cNvPr id="0" name="Picture 174"/>
                      <p:cNvPicPr>
                        <a:picLocks noChangeAspect="1" noChangeArrowheads="1"/>
                      </p:cNvPicPr>
                      <p:nvPr/>
                    </p:nvPicPr>
                    <p:blipFill>
                      <a:blip r:embed="rId6"/>
                      <a:srcRect/>
                      <a:stretch>
                        <a:fillRect/>
                      </a:stretch>
                    </p:blipFill>
                    <p:spPr bwMode="auto">
                      <a:xfrm>
                        <a:off x="4581625" y="1817575"/>
                        <a:ext cx="4230287"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327775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smtClean="0"/>
              <a:t>12-Month Percent </a:t>
            </a:r>
            <a:r>
              <a:rPr lang="en-US" sz="2700" dirty="0"/>
              <a:t>Change </a:t>
            </a:r>
            <a:r>
              <a:rPr lang="en-US" sz="2700" dirty="0" smtClean="0"/>
              <a:t>in Production/Nonsupervisory Earnings Less Previous Year’s Price Inflation </a:t>
            </a:r>
            <a:endParaRPr lang="en-US" sz="2700"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45</a:t>
            </a:fld>
            <a:endParaRPr lang="en-US" dirty="0">
              <a:solidFill>
                <a:prstClr val="white"/>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944741337"/>
              </p:ext>
            </p:extLst>
          </p:nvPr>
        </p:nvGraphicFramePr>
        <p:xfrm>
          <a:off x="1507017" y="977900"/>
          <a:ext cx="6084888" cy="4572000"/>
        </p:xfrm>
        <a:graphic>
          <a:graphicData uri="http://schemas.openxmlformats.org/presentationml/2006/ole">
            <mc:AlternateContent xmlns:mc="http://schemas.openxmlformats.org/markup-compatibility/2006">
              <mc:Choice xmlns:v="urn:schemas-microsoft-com:vml" Requires="v">
                <p:oleObj spid="_x0000_s76928" name="Worksheet" r:id="rId3" imgW="3638685" imgH="2733765" progId="Excel.Sheet.12">
                  <p:link/>
                </p:oleObj>
              </mc:Choice>
              <mc:Fallback>
                <p:oleObj name="Worksheet" r:id="rId3" imgW="3638685" imgH="2733765" progId="Excel.Sheet.12">
                  <p:link/>
                  <p:pic>
                    <p:nvPicPr>
                      <p:cNvPr id="0" name=""/>
                      <p:cNvPicPr/>
                      <p:nvPr/>
                    </p:nvPicPr>
                    <p:blipFill>
                      <a:blip r:embed="rId4"/>
                      <a:stretch>
                        <a:fillRect/>
                      </a:stretch>
                    </p:blipFill>
                    <p:spPr>
                      <a:xfrm>
                        <a:off x="1507017" y="977900"/>
                        <a:ext cx="6084888" cy="4572000"/>
                      </a:xfrm>
                      <a:prstGeom prst="rect">
                        <a:avLst/>
                      </a:prstGeom>
                    </p:spPr>
                  </p:pic>
                </p:oleObj>
              </mc:Fallback>
            </mc:AlternateContent>
          </a:graphicData>
        </a:graphic>
      </p:graphicFrame>
      <p:sp>
        <p:nvSpPr>
          <p:cNvPr id="9" name="TextBox 8"/>
          <p:cNvSpPr txBox="1"/>
          <p:nvPr/>
        </p:nvSpPr>
        <p:spPr>
          <a:xfrm>
            <a:off x="1382872" y="5495264"/>
            <a:ext cx="6497627" cy="1015663"/>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Note</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Change in </a:t>
            </a:r>
            <a:r>
              <a:rPr lang="en-US" sz="1000" dirty="0" smtClean="0">
                <a:latin typeface="Arial" panose="020B0604020202020204" pitchFamily="34" charset="0"/>
                <a:cs typeface="Arial" panose="020B0604020202020204" pitchFamily="34" charset="0"/>
              </a:rPr>
              <a:t>expected real average </a:t>
            </a:r>
            <a:r>
              <a:rPr lang="en-US" sz="1000" dirty="0">
                <a:latin typeface="Arial" panose="020B0604020202020204" pitchFamily="34" charset="0"/>
                <a:cs typeface="Arial" panose="020B0604020202020204" pitchFamily="34" charset="0"/>
              </a:rPr>
              <a:t>hourly earnings is </a:t>
            </a:r>
            <a:r>
              <a:rPr lang="en-US" sz="1000" dirty="0" smtClean="0">
                <a:latin typeface="Arial" panose="020B0604020202020204" pitchFamily="34" charset="0"/>
                <a:cs typeface="Arial" panose="020B0604020202020204" pitchFamily="34" charset="0"/>
              </a:rPr>
              <a:t>December to December percent </a:t>
            </a:r>
            <a:r>
              <a:rPr lang="en-US" sz="1000" dirty="0">
                <a:latin typeface="Arial" panose="020B0604020202020204" pitchFamily="34" charset="0"/>
                <a:cs typeface="Arial" panose="020B0604020202020204" pitchFamily="34" charset="0"/>
              </a:rPr>
              <a:t>change in average hourly earnings for private production and nonsupervisory employees less </a:t>
            </a:r>
            <a:r>
              <a:rPr lang="en-US" sz="1000" dirty="0" smtClean="0">
                <a:latin typeface="Arial" panose="020B0604020202020204" pitchFamily="34" charset="0"/>
                <a:cs typeface="Arial" panose="020B0604020202020204" pitchFamily="34" charset="0"/>
              </a:rPr>
              <a:t>the previous year’s 12-month </a:t>
            </a:r>
            <a:r>
              <a:rPr lang="en-US" sz="1000" dirty="0">
                <a:latin typeface="Arial" panose="020B0604020202020204" pitchFamily="34" charset="0"/>
                <a:cs typeface="Arial" panose="020B0604020202020204" pitchFamily="34" charset="0"/>
              </a:rPr>
              <a:t>percent change in the personal consumption expenditures chain price </a:t>
            </a:r>
            <a:r>
              <a:rPr lang="en-US" sz="1000" dirty="0" smtClean="0">
                <a:latin typeface="Arial" panose="020B0604020202020204" pitchFamily="34" charset="0"/>
                <a:cs typeface="Arial" panose="020B0604020202020204" pitchFamily="34" charset="0"/>
              </a:rPr>
              <a:t>index </a:t>
            </a:r>
            <a:r>
              <a:rPr lang="en-US" sz="1000" dirty="0">
                <a:latin typeface="Arial" panose="020B0604020202020204" pitchFamily="34" charset="0"/>
                <a:cs typeface="Arial" panose="020B0604020202020204" pitchFamily="34" charset="0"/>
              </a:rPr>
              <a:t>excluding food and energy </a:t>
            </a:r>
            <a:r>
              <a:rPr lang="en-US" sz="1000" dirty="0" smtClean="0">
                <a:latin typeface="Arial" panose="020B0604020202020204" pitchFamily="34" charset="0"/>
                <a:cs typeface="Arial" panose="020B0604020202020204" pitchFamily="34" charset="0"/>
              </a:rPr>
              <a:t>items (core PCEPI). 2015:H1 reflects annualized percent change in average hourly earnings from December 2014 to June 2015 less the 12-month percent change in core PCEPI for 2014. Shading denotes recession.</a:t>
            </a:r>
            <a:endParaRPr lang="en-US" sz="1000" dirty="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Source</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Bureau </a:t>
            </a:r>
            <a:r>
              <a:rPr lang="en-US" sz="1000" dirty="0">
                <a:latin typeface="Arial" panose="020B0604020202020204" pitchFamily="34" charset="0"/>
                <a:cs typeface="Arial" panose="020B0604020202020204" pitchFamily="34" charset="0"/>
              </a:rPr>
              <a:t>of Labor </a:t>
            </a:r>
            <a:r>
              <a:rPr lang="en-US" sz="1000" dirty="0" smtClean="0">
                <a:latin typeface="Arial" panose="020B0604020202020204" pitchFamily="34" charset="0"/>
                <a:cs typeface="Arial" panose="020B0604020202020204" pitchFamily="34" charset="0"/>
              </a:rPr>
              <a:t>Statistics; Bureau of Economic Analysis; National Bureau of Economic Research.</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04788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Wage Phillips Curve in the United States Using Overall and Short-Term Unemployment </a:t>
            </a:r>
            <a:r>
              <a:rPr lang="en-US" dirty="0" smtClean="0"/>
              <a:t>Rate</a:t>
            </a:r>
            <a:endParaRPr lang="en-US" dirty="0"/>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46</a:t>
            </a:fld>
            <a:endParaRPr lang="en-US" dirty="0">
              <a:solidFill>
                <a:prstClr val="white"/>
              </a:solidFill>
            </a:endParaRPr>
          </a:p>
        </p:txBody>
      </p:sp>
      <p:sp>
        <p:nvSpPr>
          <p:cNvPr id="6" name="TextBox 5"/>
          <p:cNvSpPr txBox="1"/>
          <p:nvPr/>
        </p:nvSpPr>
        <p:spPr>
          <a:xfrm>
            <a:off x="199724" y="4963633"/>
            <a:ext cx="8715675"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Note: </a:t>
            </a:r>
            <a:r>
              <a:rPr lang="en-US" sz="1000" dirty="0" smtClean="0">
                <a:latin typeface="Arial" panose="020B0604020202020204" pitchFamily="34" charset="0"/>
                <a:cs typeface="Arial" panose="020B0604020202020204" pitchFamily="34" charset="0"/>
              </a:rPr>
              <a:t>Change </a:t>
            </a:r>
            <a:r>
              <a:rPr lang="en-US" sz="1000" dirty="0">
                <a:latin typeface="Arial" panose="020B0604020202020204" pitchFamily="34" charset="0"/>
                <a:cs typeface="Arial" panose="020B0604020202020204" pitchFamily="34" charset="0"/>
              </a:rPr>
              <a:t>in </a:t>
            </a:r>
            <a:r>
              <a:rPr lang="en-US" sz="1000" dirty="0" smtClean="0">
                <a:latin typeface="Arial" panose="020B0604020202020204" pitchFamily="34" charset="0"/>
                <a:cs typeface="Arial" panose="020B0604020202020204" pitchFamily="34" charset="0"/>
              </a:rPr>
              <a:t>expected real average hourly earnings is 12-month </a:t>
            </a:r>
            <a:r>
              <a:rPr lang="en-US" sz="1000" dirty="0">
                <a:latin typeface="Arial" panose="020B0604020202020204" pitchFamily="34" charset="0"/>
                <a:cs typeface="Arial" panose="020B0604020202020204" pitchFamily="34" charset="0"/>
              </a:rPr>
              <a:t>percent change in </a:t>
            </a:r>
            <a:r>
              <a:rPr lang="en-US" sz="1000" dirty="0" smtClean="0">
                <a:latin typeface="Arial" panose="020B0604020202020204" pitchFamily="34" charset="0"/>
                <a:cs typeface="Arial" panose="020B0604020202020204" pitchFamily="34" charset="0"/>
              </a:rPr>
              <a:t>average hourly earnings for private production and nonsupervisory employees less </a:t>
            </a:r>
            <a:r>
              <a:rPr lang="en-US" sz="1000" dirty="0">
                <a:latin typeface="Arial" panose="020B0604020202020204" pitchFamily="34" charset="0"/>
                <a:cs typeface="Arial" panose="020B0604020202020204" pitchFamily="34" charset="0"/>
              </a:rPr>
              <a:t>the previous year's 12-month percent change in the personal consumption expenditures chain price index excluding food and energy items. Wage data for 2015 are annualized rate through June. </a:t>
            </a:r>
            <a:r>
              <a:rPr lang="en-US" sz="1000" dirty="0" smtClean="0">
                <a:latin typeface="Arial" panose="020B0604020202020204" pitchFamily="34" charset="0"/>
                <a:cs typeface="Arial" panose="020B0604020202020204" pitchFamily="34" charset="0"/>
              </a:rPr>
              <a:t>Fitted </a:t>
            </a:r>
            <a:r>
              <a:rPr lang="en-US" sz="1000" dirty="0">
                <a:latin typeface="Arial" panose="020B0604020202020204" pitchFamily="34" charset="0"/>
                <a:cs typeface="Arial" panose="020B0604020202020204" pitchFamily="34" charset="0"/>
              </a:rPr>
              <a:t>line 1976-2008 and 95% confidence interval. </a:t>
            </a:r>
            <a:endParaRPr lang="en-US" sz="1000" dirty="0" smtClean="0">
              <a:latin typeface="Arial" panose="020B0604020202020204" pitchFamily="34" charset="0"/>
              <a:cs typeface="Arial" panose="020B0604020202020204" pitchFamily="34" charset="0"/>
            </a:endParaRPr>
          </a:p>
          <a:p>
            <a:r>
              <a:rPr lang="en-US" sz="1000" dirty="0" smtClean="0">
                <a:latin typeface="Arial" panose="020B0604020202020204" pitchFamily="34" charset="0"/>
                <a:cs typeface="Arial" panose="020B0604020202020204" pitchFamily="34" charset="0"/>
              </a:rPr>
              <a:t>Source: Bureau of Labor Statistics; Bureau of Economic Analysis; author’s calculations.</a:t>
            </a:r>
            <a:endParaRPr lang="en-US" sz="1000" dirty="0">
              <a:latin typeface="Arial" panose="020B0604020202020204" pitchFamily="34" charset="0"/>
              <a:cs typeface="Arial" panose="020B0604020202020204" pitchFamily="34" charset="0"/>
            </a:endParaRPr>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825342294"/>
              </p:ext>
            </p:extLst>
          </p:nvPr>
        </p:nvGraphicFramePr>
        <p:xfrm>
          <a:off x="305600" y="1848050"/>
          <a:ext cx="4230287" cy="3200400"/>
        </p:xfrm>
        <a:graphic>
          <a:graphicData uri="http://schemas.openxmlformats.org/presentationml/2006/ole">
            <mc:AlternateContent xmlns:mc="http://schemas.openxmlformats.org/markup-compatibility/2006">
              <mc:Choice xmlns:v="urn:schemas-microsoft-com:vml" Requires="v">
                <p:oleObj spid="_x0000_s52607" name="Worksheet" r:id="rId3" imgW="3638685" imgH="2752635" progId="Excel.Sheet.12">
                  <p:link/>
                </p:oleObj>
              </mc:Choice>
              <mc:Fallback>
                <p:oleObj name="Worksheet" r:id="rId3" imgW="3638685" imgH="2752635" progId="Excel.Sheet.12">
                  <p:link/>
                  <p:pic>
                    <p:nvPicPr>
                      <p:cNvPr id="0" name="Picture 95"/>
                      <p:cNvPicPr>
                        <a:picLocks noChangeAspect="1" noChangeArrowheads="1"/>
                      </p:cNvPicPr>
                      <p:nvPr/>
                    </p:nvPicPr>
                    <p:blipFill>
                      <a:blip r:embed="rId4"/>
                      <a:srcRect/>
                      <a:stretch>
                        <a:fillRect/>
                      </a:stretch>
                    </p:blipFill>
                    <p:spPr bwMode="auto">
                      <a:xfrm>
                        <a:off x="305600" y="1848050"/>
                        <a:ext cx="4230287"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150337996"/>
              </p:ext>
            </p:extLst>
          </p:nvPr>
        </p:nvGraphicFramePr>
        <p:xfrm>
          <a:off x="4610500" y="1848050"/>
          <a:ext cx="4230287" cy="3200400"/>
        </p:xfrm>
        <a:graphic>
          <a:graphicData uri="http://schemas.openxmlformats.org/presentationml/2006/ole">
            <mc:AlternateContent xmlns:mc="http://schemas.openxmlformats.org/markup-compatibility/2006">
              <mc:Choice xmlns:v="urn:schemas-microsoft-com:vml" Requires="v">
                <p:oleObj spid="_x0000_s52608" name="Worksheet" r:id="rId5" imgW="3638685" imgH="2752635" progId="Excel.Sheet.12">
                  <p:link/>
                </p:oleObj>
              </mc:Choice>
              <mc:Fallback>
                <p:oleObj name="Worksheet" r:id="rId5" imgW="3638685" imgH="2752635" progId="Excel.Sheet.12">
                  <p:link/>
                  <p:pic>
                    <p:nvPicPr>
                      <p:cNvPr id="0" name="Picture 96"/>
                      <p:cNvPicPr>
                        <a:picLocks noChangeAspect="1" noChangeArrowheads="1"/>
                      </p:cNvPicPr>
                      <p:nvPr/>
                    </p:nvPicPr>
                    <p:blipFill>
                      <a:blip r:embed="rId6"/>
                      <a:srcRect/>
                      <a:stretch>
                        <a:fillRect/>
                      </a:stretch>
                    </p:blipFill>
                    <p:spPr bwMode="auto">
                      <a:xfrm>
                        <a:off x="4610500" y="1848050"/>
                        <a:ext cx="4230287"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630404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State-Level Phillips Curves</a:t>
            </a:r>
            <a:endParaRPr lang="en-US" b="1"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47</a:t>
            </a:fld>
            <a:endParaRPr lang="en-US" dirty="0">
              <a:solidFill>
                <a:prstClr val="white"/>
              </a:solidFill>
            </a:endParaRPr>
          </a:p>
        </p:txBody>
      </p:sp>
      <p:pic>
        <p:nvPicPr>
          <p:cNvPr id="532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0094" y="3092786"/>
            <a:ext cx="5936290" cy="319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7402" y="1119965"/>
            <a:ext cx="3429000" cy="702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0094" y="1797444"/>
            <a:ext cx="5936290" cy="1288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4775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3449430023"/>
              </p:ext>
            </p:extLst>
          </p:nvPr>
        </p:nvGraphicFramePr>
        <p:xfrm>
          <a:off x="450403" y="1001713"/>
          <a:ext cx="8216900" cy="4022725"/>
        </p:xfrm>
        <a:graphic>
          <a:graphicData uri="http://schemas.openxmlformats.org/presentationml/2006/ole">
            <mc:AlternateContent xmlns:mc="http://schemas.openxmlformats.org/markup-compatibility/2006">
              <mc:Choice xmlns:v="urn:schemas-microsoft-com:vml" Requires="v">
                <p:oleObj spid="_x0000_s89093" name="Worksheet" r:id="rId3" imgW="9315585" imgH="4562565" progId="Excel.Sheet.12">
                  <p:link/>
                </p:oleObj>
              </mc:Choice>
              <mc:Fallback>
                <p:oleObj name="Worksheet" r:id="rId3" imgW="9315585" imgH="4562565" progId="Excel.Sheet.12">
                  <p:link/>
                  <p:pic>
                    <p:nvPicPr>
                      <p:cNvPr id="0" name=""/>
                      <p:cNvPicPr>
                        <a:picLocks noChangeAspect="1" noChangeArrowheads="1"/>
                      </p:cNvPicPr>
                      <p:nvPr/>
                    </p:nvPicPr>
                    <p:blipFill>
                      <a:blip r:embed="rId4"/>
                      <a:srcRect/>
                      <a:stretch>
                        <a:fillRect/>
                      </a:stretch>
                    </p:blipFill>
                    <p:spPr bwMode="auto">
                      <a:xfrm>
                        <a:off x="450403" y="1001713"/>
                        <a:ext cx="8216900" cy="4022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dirty="0" smtClean="0"/>
              <a:t>Summary of Federal Reserve Studies of the Phillips Curve Using State-Level Data</a:t>
            </a:r>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48</a:t>
            </a:fld>
            <a:endParaRPr lang="en-US" dirty="0">
              <a:solidFill>
                <a:prstClr val="white"/>
              </a:solidFill>
            </a:endParaRPr>
          </a:p>
        </p:txBody>
      </p:sp>
      <p:sp>
        <p:nvSpPr>
          <p:cNvPr id="6" name="TextBox 1"/>
          <p:cNvSpPr txBox="1"/>
          <p:nvPr/>
        </p:nvSpPr>
        <p:spPr>
          <a:xfrm>
            <a:off x="361503" y="4928196"/>
            <a:ext cx="8424532" cy="158956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US" sz="800" dirty="0">
                <a:latin typeface="Times New Roman" panose="02020603050405020304" pitchFamily="18" charset="0"/>
                <a:cs typeface="Times New Roman" panose="02020603050405020304" pitchFamily="18" charset="0"/>
              </a:rPr>
              <a:t>Notes: All regression specifications include time-specific and location-specific fixed effects. Levels of significance: </a:t>
            </a:r>
            <a:r>
              <a:rPr lang="en-US" sz="800" dirty="0" smtClean="0">
                <a:latin typeface="Times New Roman" panose="02020603050405020304" pitchFamily="18" charset="0"/>
                <a:cs typeface="Times New Roman" panose="02020603050405020304" pitchFamily="18" charset="0"/>
              </a:rPr>
              <a:t>*** </a:t>
            </a:r>
            <a:r>
              <a:rPr lang="en-US" sz="800" dirty="0">
                <a:latin typeface="Times New Roman" panose="02020603050405020304" pitchFamily="18" charset="0"/>
                <a:cs typeface="Times New Roman" panose="02020603050405020304" pitchFamily="18" charset="0"/>
              </a:rPr>
              <a:t>= 1%, ** = 5%, * = 10</a:t>
            </a:r>
            <a:r>
              <a:rPr lang="en-US" sz="800" dirty="0" smtClean="0">
                <a:latin typeface="Times New Roman" panose="02020603050405020304" pitchFamily="18" charset="0"/>
                <a:cs typeface="Times New Roman" panose="02020603050405020304" pitchFamily="18" charset="0"/>
              </a:rPr>
              <a:t>%.</a:t>
            </a:r>
            <a:endParaRPr lang="en-US" sz="800" dirty="0">
              <a:latin typeface="Times New Roman" panose="02020603050405020304" pitchFamily="18" charset="0"/>
              <a:cs typeface="Times New Roman" panose="02020603050405020304" pitchFamily="18" charset="0"/>
            </a:endParaRPr>
          </a:p>
          <a:p>
            <a:pPr>
              <a:defRPr/>
            </a:pPr>
            <a:r>
              <a:rPr lang="en-US" sz="800" dirty="0">
                <a:latin typeface="Times New Roman" panose="02020603050405020304" pitchFamily="18" charset="0"/>
                <a:cs typeface="Times New Roman" panose="02020603050405020304" pitchFamily="18" charset="0"/>
              </a:rPr>
              <a:t>a. This regression specification is weighted by employment.</a:t>
            </a:r>
          </a:p>
          <a:p>
            <a:pPr>
              <a:defRPr/>
            </a:pPr>
            <a:r>
              <a:rPr lang="en-US" sz="800" dirty="0">
                <a:latin typeface="Times New Roman" panose="02020603050405020304" pitchFamily="18" charset="0"/>
                <a:cs typeface="Times New Roman" panose="02020603050405020304" pitchFamily="18" charset="0"/>
              </a:rPr>
              <a:t>b. This regression specification is weighted by employment and also includes sector-specific fixed effects.</a:t>
            </a:r>
          </a:p>
          <a:p>
            <a:pPr>
              <a:defRPr/>
            </a:pPr>
            <a:r>
              <a:rPr lang="en-US" sz="800" dirty="0">
                <a:latin typeface="Times New Roman" panose="02020603050405020304" pitchFamily="18" charset="0"/>
                <a:cs typeface="Times New Roman" panose="02020603050405020304" pitchFamily="18" charset="0"/>
              </a:rPr>
              <a:t>c. Prior to estimating the regression, the dependent variable is adjusted for changes in gender, education, a quartic in age, gender × education, gender × quartic in age, and marital status.</a:t>
            </a:r>
          </a:p>
          <a:p>
            <a:r>
              <a:rPr lang="en-US" sz="800" dirty="0">
                <a:latin typeface="Times New Roman" panose="02020603050405020304" pitchFamily="18" charset="0"/>
                <a:cs typeface="Times New Roman" panose="02020603050405020304" pitchFamily="18" charset="0"/>
              </a:rPr>
              <a:t>d. This regression specification includes one lag of the dependent variable.</a:t>
            </a:r>
          </a:p>
          <a:p>
            <a:r>
              <a:rPr lang="en-US" sz="800" dirty="0">
                <a:latin typeface="Times New Roman" panose="02020603050405020304" pitchFamily="18" charset="0"/>
                <a:cs typeface="Times New Roman" panose="02020603050405020304" pitchFamily="18" charset="0"/>
              </a:rPr>
              <a:t>e. This regression specification is weighted by population, includes one lag of the dependent variable, and controls for population shares of age group, gender, and education.</a:t>
            </a:r>
          </a:p>
          <a:p>
            <a:r>
              <a:rPr lang="en-US" sz="800" dirty="0">
                <a:latin typeface="Times New Roman" panose="02020603050405020304" pitchFamily="18" charset="0"/>
                <a:cs typeface="Times New Roman" panose="02020603050405020304" pitchFamily="18" charset="0"/>
              </a:rPr>
              <a:t>f. This regression specification also controls for state-specific time trends.</a:t>
            </a:r>
          </a:p>
          <a:p>
            <a:r>
              <a:rPr lang="en-US" sz="800" dirty="0">
                <a:latin typeface="Times New Roman" panose="02020603050405020304" pitchFamily="18" charset="0"/>
                <a:cs typeface="Times New Roman" panose="02020603050405020304" pitchFamily="18" charset="0"/>
              </a:rPr>
              <a:t>g. Prior to estimating the regression, the dependent variable is adjusted for changes in the composition of labor as in Staiger, Stock, and Watson (2001).</a:t>
            </a:r>
          </a:p>
          <a:p>
            <a:r>
              <a:rPr lang="en-US" sz="800" dirty="0">
                <a:latin typeface="Times New Roman" panose="02020603050405020304" pitchFamily="18" charset="0"/>
                <a:cs typeface="Times New Roman" panose="02020603050405020304" pitchFamily="18" charset="0"/>
              </a:rPr>
              <a:t>h. This regression specification is weighted by population. </a:t>
            </a:r>
          </a:p>
          <a:p>
            <a:r>
              <a:rPr lang="en-US" sz="800" dirty="0">
                <a:latin typeface="Times New Roman" panose="02020603050405020304" pitchFamily="18" charset="0"/>
                <a:cs typeface="Times New Roman" panose="02020603050405020304" pitchFamily="18" charset="0"/>
              </a:rPr>
              <a:t>i. This regression specification includes the difference between the U-5 and U-3 labor underutilization rates as well as the difference between the U-6 and U-5 labor underutilization rates.</a:t>
            </a:r>
          </a:p>
          <a:p>
            <a:r>
              <a:rPr lang="en-US" sz="800" dirty="0">
                <a:latin typeface="Times New Roman" panose="02020603050405020304" pitchFamily="18" charset="0"/>
                <a:cs typeface="Times New Roman" panose="02020603050405020304" pitchFamily="18" charset="0"/>
              </a:rPr>
              <a:t>j. This regression specification includes the difference between the U-6 and U-5 labor underutilization rates. </a:t>
            </a:r>
          </a:p>
          <a:p>
            <a:r>
              <a:rPr lang="en-US" sz="800" dirty="0">
                <a:latin typeface="Times New Roman" panose="02020603050405020304" pitchFamily="18" charset="0"/>
                <a:cs typeface="Times New Roman" panose="02020603050405020304" pitchFamily="18" charset="0"/>
              </a:rPr>
              <a:t>k. This average is based on the average regression coefficient for each of the 5</a:t>
            </a:r>
            <a:r>
              <a:rPr lang="en-US" sz="800" dirty="0" smtClean="0">
                <a:latin typeface="Times New Roman" panose="02020603050405020304" pitchFamily="18" charset="0"/>
                <a:cs typeface="Times New Roman" panose="02020603050405020304" pitchFamily="18" charset="0"/>
              </a:rPr>
              <a:t> studies of wage growth.</a:t>
            </a:r>
            <a:endParaRPr lang="en-US" sz="800" dirty="0">
              <a:latin typeface="Times New Roman" panose="02020603050405020304" pitchFamily="18" charset="0"/>
              <a:cs typeface="Times New Roman" panose="02020603050405020304" pitchFamily="18" charset="0"/>
            </a:endParaRPr>
          </a:p>
          <a:p>
            <a:pPr>
              <a:defRPr/>
            </a:pPr>
            <a:endParaRPr lang="en-US" sz="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16221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Analysis of State-Level CPS Data</a:t>
            </a:r>
            <a:endParaRPr lang="en-US" dirty="0"/>
          </a:p>
        </p:txBody>
      </p:sp>
      <p:sp>
        <p:nvSpPr>
          <p:cNvPr id="6" name="Content Placeholder 5"/>
          <p:cNvSpPr>
            <a:spLocks noGrp="1"/>
          </p:cNvSpPr>
          <p:nvPr>
            <p:ph idx="1"/>
          </p:nvPr>
        </p:nvSpPr>
        <p:spPr>
          <a:xfrm>
            <a:off x="435934" y="1219200"/>
            <a:ext cx="8229600" cy="5029200"/>
          </a:xfrm>
        </p:spPr>
        <p:txBody>
          <a:bodyPr>
            <a:normAutofit/>
          </a:bodyPr>
          <a:lstStyle/>
          <a:p>
            <a:r>
              <a:rPr lang="en-US" sz="2000" dirty="0" smtClean="0"/>
              <a:t>Analyze panel of CPS data for 50 states plus DC from 1994-2013 (1,020 observations)</a:t>
            </a:r>
          </a:p>
          <a:p>
            <a:r>
              <a:rPr lang="en-US" sz="2000" dirty="0" smtClean="0"/>
              <a:t>Wages measured by usual hourly earnings (including overtime, tips, and commissions); adjust for top-coding of weekly earnings</a:t>
            </a:r>
          </a:p>
          <a:p>
            <a:r>
              <a:rPr lang="en-US" sz="2000" dirty="0" smtClean="0"/>
              <a:t>Inflation measured by regional core CPI</a:t>
            </a:r>
          </a:p>
          <a:p>
            <a:r>
              <a:rPr lang="en-US" sz="2000" dirty="0" smtClean="0"/>
              <a:t>Analysis appears to be in line with the range of estimates from previous Federal Reserve studies</a:t>
            </a:r>
          </a:p>
          <a:p>
            <a:pPr lvl="1" indent="-403225">
              <a:buFont typeface="Wingdings" panose="05000000000000000000" pitchFamily="2" charset="2"/>
              <a:buChar char="Ø"/>
            </a:pPr>
            <a:r>
              <a:rPr lang="en-US" sz="2000" dirty="0"/>
              <a:t>S</a:t>
            </a:r>
            <a:r>
              <a:rPr lang="en-US" sz="2000" dirty="0" smtClean="0"/>
              <a:t>hort-term unemployment has a larger effect on expected real average wage growth than does long-term unemployment (which is not significant)</a:t>
            </a:r>
          </a:p>
          <a:p>
            <a:pPr lvl="1" indent="-403225">
              <a:buFont typeface="Wingdings" panose="05000000000000000000" pitchFamily="2" charset="2"/>
              <a:buChar char="Ø"/>
            </a:pPr>
            <a:r>
              <a:rPr lang="en-US" sz="2000" dirty="0" smtClean="0"/>
              <a:t>Effect of long-term unemployment is significant for growth in expected real median wages, but coefficient is still larger for short-term unemployment</a:t>
            </a:r>
          </a:p>
          <a:p>
            <a:pPr lvl="1" indent="-403225">
              <a:buFont typeface="Wingdings" panose="05000000000000000000" pitchFamily="2" charset="2"/>
              <a:buChar char="Ø"/>
            </a:pPr>
            <a:r>
              <a:rPr lang="en-US" sz="2000" dirty="0" smtClean="0"/>
              <a:t>State-level results don’t reject national aggregate time series data</a:t>
            </a:r>
          </a:p>
          <a:p>
            <a:endParaRPr lang="en-US" sz="2000" dirty="0" smtClean="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49</a:t>
            </a:fld>
            <a:endParaRPr lang="en-US" dirty="0">
              <a:solidFill>
                <a:prstClr val="white"/>
              </a:solidFill>
            </a:endParaRPr>
          </a:p>
        </p:txBody>
      </p:sp>
    </p:spTree>
    <p:extLst>
      <p:ext uri="{BB962C8B-B14F-4D97-AF65-F5344CB8AC3E}">
        <p14:creationId xmlns:p14="http://schemas.microsoft.com/office/powerpoint/2010/main" val="1836664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6553200" y="6486864"/>
            <a:ext cx="2580042" cy="365125"/>
          </a:xfrm>
          <a:prstGeom prst="rect">
            <a:avLst/>
          </a:prstGeom>
        </p:spPr>
        <p:txBody>
          <a:bodyPr/>
          <a:lstStyle/>
          <a:p>
            <a:fld id="{6FB43660-FFB9-438F-8DC4-BC79AD108D53}" type="slidenum">
              <a:rPr lang="en-US" smtClean="0"/>
              <a:pPr/>
              <a:t>5</a:t>
            </a:fld>
            <a:endParaRPr lang="en-US" dirty="0"/>
          </a:p>
        </p:txBody>
      </p:sp>
      <p:sp>
        <p:nvSpPr>
          <p:cNvPr id="9" name="TextBox 8"/>
          <p:cNvSpPr txBox="1"/>
          <p:nvPr/>
        </p:nvSpPr>
        <p:spPr>
          <a:xfrm>
            <a:off x="1109332" y="5995935"/>
            <a:ext cx="6019800" cy="415498"/>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sp>
        <p:nvSpPr>
          <p:cNvPr id="6" name="Rectangle 20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2" name="Title 1"/>
          <p:cNvSpPr>
            <a:spLocks noGrp="1"/>
          </p:cNvSpPr>
          <p:nvPr>
            <p:ph type="title"/>
          </p:nvPr>
        </p:nvSpPr>
        <p:spPr/>
        <p:txBody>
          <a:bodyPr/>
          <a:lstStyle/>
          <a:p>
            <a:r>
              <a:rPr lang="en-US" dirty="0" smtClean="0"/>
              <a:t>Employment Rate Has Improved, But By Less Than Unemployment Has Declined</a:t>
            </a:r>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488308894"/>
              </p:ext>
            </p:extLst>
          </p:nvPr>
        </p:nvGraphicFramePr>
        <p:xfrm>
          <a:off x="1224777" y="1110273"/>
          <a:ext cx="6623823" cy="4937760"/>
        </p:xfrm>
        <a:graphic>
          <a:graphicData uri="http://schemas.openxmlformats.org/presentationml/2006/ole">
            <mc:AlternateContent xmlns:mc="http://schemas.openxmlformats.org/markup-compatibility/2006">
              <mc:Choice xmlns:v="urn:schemas-microsoft-com:vml" Requires="v">
                <p:oleObj spid="_x0000_s37092" name="Worksheet" r:id="rId4" imgW="3667057" imgH="2733765" progId="Excel.Sheet.12">
                  <p:link/>
                </p:oleObj>
              </mc:Choice>
              <mc:Fallback>
                <p:oleObj name="Worksheet" r:id="rId4" imgW="3667057" imgH="2733765" progId="Excel.Sheet.12">
                  <p:link/>
                  <p:pic>
                    <p:nvPicPr>
                      <p:cNvPr id="0" name="Picture 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4777" y="1110273"/>
                        <a:ext cx="6623823"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818142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3291024240"/>
              </p:ext>
            </p:extLst>
          </p:nvPr>
        </p:nvGraphicFramePr>
        <p:xfrm>
          <a:off x="425301" y="1527538"/>
          <a:ext cx="8274086" cy="3291840"/>
        </p:xfrm>
        <a:graphic>
          <a:graphicData uri="http://schemas.openxmlformats.org/presentationml/2006/ole">
            <mc:AlternateContent xmlns:mc="http://schemas.openxmlformats.org/markup-compatibility/2006">
              <mc:Choice xmlns:v="urn:schemas-microsoft-com:vml" Requires="v">
                <p:oleObj spid="_x0000_s81009" name="Worksheet" r:id="rId3" imgW="7086600" imgH="2819490" progId="Excel.Sheet.12">
                  <p:link/>
                </p:oleObj>
              </mc:Choice>
              <mc:Fallback>
                <p:oleObj name="Worksheet" r:id="rId3" imgW="7086600" imgH="2819490" progId="Excel.Sheet.12">
                  <p:link/>
                  <p:pic>
                    <p:nvPicPr>
                      <p:cNvPr id="0" name=""/>
                      <p:cNvPicPr/>
                      <p:nvPr/>
                    </p:nvPicPr>
                    <p:blipFill>
                      <a:blip r:embed="rId4"/>
                      <a:stretch>
                        <a:fillRect/>
                      </a:stretch>
                    </p:blipFill>
                    <p:spPr>
                      <a:xfrm>
                        <a:off x="425301" y="1527538"/>
                        <a:ext cx="8274086" cy="329184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My State-Year Analysis Based on CPS: </a:t>
            </a:r>
            <a:br>
              <a:rPr lang="en-US" dirty="0" smtClean="0"/>
            </a:br>
            <a:r>
              <a:rPr lang="en-US" dirty="0" smtClean="0"/>
              <a:t>1994-2013</a:t>
            </a:r>
            <a:r>
              <a:rPr lang="en-US" dirty="0"/>
              <a:t> </a:t>
            </a:r>
            <a:r>
              <a:rPr lang="en-US" dirty="0" smtClean="0"/>
              <a:t>Real Wage Growth Regressions</a:t>
            </a:r>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50</a:t>
            </a:fld>
            <a:endParaRPr lang="en-US" dirty="0">
              <a:solidFill>
                <a:prstClr val="white"/>
              </a:solidFill>
            </a:endParaRPr>
          </a:p>
        </p:txBody>
      </p:sp>
      <p:sp>
        <p:nvSpPr>
          <p:cNvPr id="8" name="TextBox 1"/>
          <p:cNvSpPr txBox="1"/>
          <p:nvPr/>
        </p:nvSpPr>
        <p:spPr>
          <a:xfrm>
            <a:off x="340237" y="4729706"/>
            <a:ext cx="8401498" cy="137869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dirty="0">
                <a:latin typeface="Times New Roman" panose="02020603050405020304" pitchFamily="18" charset="0"/>
                <a:cs typeface="Times New Roman" panose="02020603050405020304" pitchFamily="18" charset="0"/>
              </a:rPr>
              <a:t>Levels of significance: *** = </a:t>
            </a:r>
            <a:r>
              <a:rPr lang="en-US" dirty="0" smtClean="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5%, </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10%.</a:t>
            </a:r>
            <a:endParaRPr lang="en-US" dirty="0">
              <a:latin typeface="Times New Roman" panose="02020603050405020304" pitchFamily="18" charset="0"/>
              <a:cs typeface="Times New Roman" panose="02020603050405020304" pitchFamily="18" charset="0"/>
            </a:endParaRPr>
          </a:p>
          <a:p>
            <a:pPr>
              <a:defRPr/>
            </a:pPr>
            <a:r>
              <a:rPr lang="en-US" dirty="0">
                <a:latin typeface="Times New Roman" panose="02020603050405020304" pitchFamily="18" charset="0"/>
                <a:cs typeface="Times New Roman" panose="02020603050405020304" pitchFamily="18" charset="0"/>
              </a:rPr>
              <a:t>Note: Annual data from 1994 to 2013. Regressions are weighted by employment in each state and year. Both the average and the median are calculated from the distribution of nominal usual hourly earnings (including overtime, tips, and commissions) in each state and year. </a:t>
            </a:r>
            <a:r>
              <a:rPr lang="en-US" dirty="0" smtClean="0">
                <a:latin typeface="Times New Roman" panose="02020603050405020304" pitchFamily="18" charset="0"/>
                <a:cs typeface="Times New Roman" panose="02020603050405020304" pitchFamily="18" charset="0"/>
              </a:rPr>
              <a:t>Dependent variable is the log change in nominal CPS hourly wages for each state in a given year less the previous year’s log change in the corresponding regional Consumer Price Index. Short-term </a:t>
            </a:r>
            <a:r>
              <a:rPr lang="en-US" dirty="0">
                <a:latin typeface="Times New Roman" panose="02020603050405020304" pitchFamily="18" charset="0"/>
                <a:cs typeface="Times New Roman" panose="02020603050405020304" pitchFamily="18" charset="0"/>
              </a:rPr>
              <a:t>unemployment rate refers to workers unemployed 26 weeks or less as a percentage of the civilian labor force. Long-term unemployment rate refers to workers unemployed 27 weeks or more as a percentage of the civilian labor force.</a:t>
            </a:r>
          </a:p>
          <a:p>
            <a:r>
              <a:rPr lang="en-US" dirty="0">
                <a:latin typeface="Times New Roman" panose="02020603050405020304" pitchFamily="18" charset="0"/>
                <a:cs typeface="Times New Roman" panose="02020603050405020304" pitchFamily="18" charset="0"/>
              </a:rPr>
              <a:t>Source: Bureau of Labor </a:t>
            </a:r>
            <a:r>
              <a:rPr lang="en-US" dirty="0" smtClean="0">
                <a:latin typeface="Times New Roman" panose="02020603050405020304" pitchFamily="18" charset="0"/>
                <a:cs typeface="Times New Roman" panose="02020603050405020304" pitchFamily="18" charset="0"/>
              </a:rPr>
              <a:t>Statistics; author’s </a:t>
            </a:r>
            <a:r>
              <a:rPr lang="en-US" dirty="0">
                <a:latin typeface="Times New Roman" panose="02020603050405020304" pitchFamily="18" charset="0"/>
                <a:cs typeface="Times New Roman" panose="02020603050405020304" pitchFamily="18" charset="0"/>
              </a:rPr>
              <a:t>calculations.</a:t>
            </a:r>
          </a:p>
        </p:txBody>
      </p:sp>
    </p:spTree>
    <p:extLst>
      <p:ext uri="{BB962C8B-B14F-4D97-AF65-F5344CB8AC3E}">
        <p14:creationId xmlns:p14="http://schemas.microsoft.com/office/powerpoint/2010/main" val="1307742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p:cNvGraphicFramePr>
            <a:graphicFrameLocks noChangeAspect="1"/>
          </p:cNvGraphicFramePr>
          <p:nvPr>
            <p:extLst>
              <p:ext uri="{D42A27DB-BD31-4B8C-83A1-F6EECF244321}">
                <p14:modId xmlns:p14="http://schemas.microsoft.com/office/powerpoint/2010/main" val="2677509236"/>
              </p:ext>
            </p:extLst>
          </p:nvPr>
        </p:nvGraphicFramePr>
        <p:xfrm>
          <a:off x="287934" y="1720700"/>
          <a:ext cx="8561899" cy="3108960"/>
        </p:xfrm>
        <a:graphic>
          <a:graphicData uri="http://schemas.openxmlformats.org/presentationml/2006/ole">
            <mc:AlternateContent xmlns:mc="http://schemas.openxmlformats.org/markup-compatibility/2006">
              <mc:Choice xmlns:v="urn:schemas-microsoft-com:vml" Requires="v">
                <p:oleObj spid="_x0000_s79984" name="Worksheet" r:id="rId3" imgW="8315257" imgH="3019515" progId="Excel.Sheet.12">
                  <p:link/>
                </p:oleObj>
              </mc:Choice>
              <mc:Fallback>
                <p:oleObj name="Worksheet" r:id="rId3" imgW="8315257" imgH="3019515" progId="Excel.Sheet.12">
                  <p:link/>
                  <p:pic>
                    <p:nvPicPr>
                      <p:cNvPr id="0" name=""/>
                      <p:cNvPicPr/>
                      <p:nvPr/>
                    </p:nvPicPr>
                    <p:blipFill>
                      <a:blip r:embed="rId4"/>
                      <a:stretch>
                        <a:fillRect/>
                      </a:stretch>
                    </p:blipFill>
                    <p:spPr>
                      <a:xfrm>
                        <a:off x="287934" y="1720700"/>
                        <a:ext cx="8561899" cy="310896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State-Year </a:t>
            </a:r>
            <a:r>
              <a:rPr lang="en-US" dirty="0"/>
              <a:t>Analysis </a:t>
            </a:r>
            <a:r>
              <a:rPr lang="en-US" dirty="0" smtClean="0"/>
              <a:t>of </a:t>
            </a:r>
            <a:br>
              <a:rPr lang="en-US" dirty="0" smtClean="0"/>
            </a:br>
            <a:r>
              <a:rPr lang="en-US" dirty="0" smtClean="0"/>
              <a:t>Expected Wage Growth at Various Deciles</a:t>
            </a:r>
            <a:endParaRPr lang="en-US" dirty="0"/>
          </a:p>
        </p:txBody>
      </p:sp>
      <p:sp>
        <p:nvSpPr>
          <p:cNvPr id="3" name="Date Placeholder 2"/>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4" name="Slide Number Placeholder 3"/>
          <p:cNvSpPr>
            <a:spLocks noGrp="1"/>
          </p:cNvSpPr>
          <p:nvPr>
            <p:ph type="sldNum" sz="quarter" idx="4"/>
          </p:nvPr>
        </p:nvSpPr>
        <p:spPr/>
        <p:txBody>
          <a:bodyPr/>
          <a:lstStyle/>
          <a:p>
            <a:fld id="{6FB43660-FFB9-438F-8DC4-BC79AD108D53}" type="slidenum">
              <a:rPr lang="en-US" smtClean="0">
                <a:solidFill>
                  <a:prstClr val="white"/>
                </a:solidFill>
              </a:rPr>
              <a:pPr/>
              <a:t>51</a:t>
            </a:fld>
            <a:endParaRPr lang="en-US" dirty="0">
              <a:solidFill>
                <a:prstClr val="white"/>
              </a:solidFill>
            </a:endParaRPr>
          </a:p>
        </p:txBody>
      </p:sp>
      <p:sp>
        <p:nvSpPr>
          <p:cNvPr id="8" name="TextBox 1"/>
          <p:cNvSpPr txBox="1"/>
          <p:nvPr/>
        </p:nvSpPr>
        <p:spPr>
          <a:xfrm>
            <a:off x="217967" y="4745444"/>
            <a:ext cx="8631866" cy="135055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dirty="0">
                <a:latin typeface="Times New Roman" panose="02020603050405020304" pitchFamily="18" charset="0"/>
                <a:cs typeface="Times New Roman" panose="02020603050405020304" pitchFamily="18" charset="0"/>
              </a:rPr>
              <a:t>Levels of significance: *** = </a:t>
            </a:r>
            <a:r>
              <a:rPr lang="en-US" dirty="0" smtClean="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5%, </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10%.</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Note: Annual data from 1994 to 2013. Regressions are weighted by employment in each state and year. Quantiles are calculated from the distribution of nominal usual hourly earnings (including overtime, tips, and commissions) in each state and year. </a:t>
            </a:r>
            <a:r>
              <a:rPr lang="en-US" dirty="0">
                <a:latin typeface="Times New Roman" panose="02020603050405020304" pitchFamily="18" charset="0"/>
                <a:cs typeface="Times New Roman" panose="02020603050405020304" pitchFamily="18" charset="0"/>
              </a:rPr>
              <a:t>Dependent variable is the log change in nominal CPS hourly wages for each state in a given year less the previous year’s log change in the corresponding regional Consumer Price </a:t>
            </a:r>
            <a:r>
              <a:rPr lang="en-US" dirty="0" smtClean="0">
                <a:latin typeface="Times New Roman" panose="02020603050405020304" pitchFamily="18" charset="0"/>
                <a:cs typeface="Times New Roman" panose="02020603050405020304" pitchFamily="18" charset="0"/>
              </a:rPr>
              <a:t>Index. Short-term </a:t>
            </a:r>
            <a:r>
              <a:rPr lang="en-US" dirty="0">
                <a:latin typeface="Times New Roman" panose="02020603050405020304" pitchFamily="18" charset="0"/>
                <a:cs typeface="Times New Roman" panose="02020603050405020304" pitchFamily="18" charset="0"/>
              </a:rPr>
              <a:t>unemployment rate refers to workers unemployed 26 weeks or less as a percentage of the civilian labor force. Long-term unemployment rate refers to workers unemployed 27 weeks or more as a percentage of the civilian labor force.</a:t>
            </a:r>
          </a:p>
          <a:p>
            <a:r>
              <a:rPr lang="en-US" dirty="0">
                <a:latin typeface="Times New Roman" panose="02020603050405020304" pitchFamily="18" charset="0"/>
                <a:cs typeface="Times New Roman" panose="02020603050405020304" pitchFamily="18" charset="0"/>
              </a:rPr>
              <a:t>Source: Bureau of Labor </a:t>
            </a:r>
            <a:r>
              <a:rPr lang="en-US" dirty="0" smtClean="0">
                <a:latin typeface="Times New Roman" panose="02020603050405020304" pitchFamily="18" charset="0"/>
                <a:cs typeface="Times New Roman" panose="02020603050405020304" pitchFamily="18" charset="0"/>
              </a:rPr>
              <a:t>Statistics; author’s </a:t>
            </a:r>
            <a:r>
              <a:rPr lang="en-US" dirty="0">
                <a:latin typeface="Times New Roman" panose="02020603050405020304" pitchFamily="18" charset="0"/>
                <a:cs typeface="Times New Roman" panose="02020603050405020304" pitchFamily="18" charset="0"/>
              </a:rPr>
              <a:t>calculations.</a:t>
            </a:r>
          </a:p>
        </p:txBody>
      </p:sp>
    </p:spTree>
    <p:extLst>
      <p:ext uri="{BB962C8B-B14F-4D97-AF65-F5344CB8AC3E}">
        <p14:creationId xmlns:p14="http://schemas.microsoft.com/office/powerpoint/2010/main" val="310135987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Targeted Policies to Aid Long-Term Unemployed and Raise LFPR</a:t>
            </a:r>
            <a:endParaRPr lang="en-US" dirty="0"/>
          </a:p>
        </p:txBody>
      </p:sp>
      <p:sp>
        <p:nvSpPr>
          <p:cNvPr id="3" name="Content Placeholder 2"/>
          <p:cNvSpPr>
            <a:spLocks noGrp="1"/>
          </p:cNvSpPr>
          <p:nvPr>
            <p:ph sz="half" idx="1"/>
          </p:nvPr>
        </p:nvSpPr>
        <p:spPr>
          <a:xfrm>
            <a:off x="315433" y="1306033"/>
            <a:ext cx="4206240" cy="4846320"/>
          </a:xfrm>
        </p:spPr>
        <p:txBody>
          <a:bodyPr>
            <a:noAutofit/>
          </a:bodyPr>
          <a:lstStyle/>
          <a:p>
            <a:r>
              <a:rPr lang="en-US" sz="2200" b="1" dirty="0" smtClean="0"/>
              <a:t>Use “Overwhelming Force” to avoid problem in first place</a:t>
            </a:r>
          </a:p>
          <a:p>
            <a:r>
              <a:rPr lang="en-US" sz="2200" b="1" dirty="0"/>
              <a:t>Cyclical recovery and industry-specific policy insufficient once problem becomes widespread</a:t>
            </a:r>
          </a:p>
          <a:p>
            <a:r>
              <a:rPr lang="en-US" sz="2200" dirty="0" smtClean="0"/>
              <a:t>Tax Credit for Employers to hire LTU</a:t>
            </a:r>
          </a:p>
          <a:p>
            <a:r>
              <a:rPr lang="en-US" sz="2200" dirty="0" smtClean="0"/>
              <a:t>Public Service Employment/Supported Work</a:t>
            </a:r>
          </a:p>
        </p:txBody>
      </p:sp>
      <p:sp>
        <p:nvSpPr>
          <p:cNvPr id="6" name="Content Placeholder 5"/>
          <p:cNvSpPr>
            <a:spLocks noGrp="1"/>
          </p:cNvSpPr>
          <p:nvPr>
            <p:ph sz="half" idx="2"/>
          </p:nvPr>
        </p:nvSpPr>
        <p:spPr>
          <a:xfrm>
            <a:off x="4582633" y="1306033"/>
            <a:ext cx="4206240" cy="4846320"/>
          </a:xfrm>
        </p:spPr>
        <p:txBody>
          <a:bodyPr>
            <a:noAutofit/>
          </a:bodyPr>
          <a:lstStyle/>
          <a:p>
            <a:r>
              <a:rPr lang="en-US" sz="2200" dirty="0" smtClean="0"/>
              <a:t>Volunteering</a:t>
            </a:r>
          </a:p>
          <a:p>
            <a:r>
              <a:rPr lang="en-US" sz="2200" dirty="0" smtClean="0"/>
              <a:t>Active </a:t>
            </a:r>
            <a:r>
              <a:rPr lang="en-US" sz="2200" dirty="0"/>
              <a:t>Labor Market </a:t>
            </a:r>
            <a:r>
              <a:rPr lang="en-US" sz="2200" dirty="0" smtClean="0"/>
              <a:t>Policies: </a:t>
            </a:r>
            <a:r>
              <a:rPr lang="en-US" sz="2200" dirty="0"/>
              <a:t>Job Search Assistance and Training </a:t>
            </a:r>
          </a:p>
          <a:p>
            <a:r>
              <a:rPr lang="en-US" sz="2200" dirty="0" smtClean="0"/>
              <a:t>Probationary employment paid for by UI Office</a:t>
            </a:r>
          </a:p>
          <a:p>
            <a:r>
              <a:rPr lang="en-US" sz="2200" dirty="0" smtClean="0"/>
              <a:t>Wage Loss Insurance</a:t>
            </a:r>
          </a:p>
          <a:p>
            <a:r>
              <a:rPr lang="en-US" sz="2200" b="1" dirty="0" smtClean="0"/>
              <a:t>Address structural decline in labor force participation (e.g., family-friendly policies; DI reform) </a:t>
            </a:r>
          </a:p>
          <a:p>
            <a:endParaRPr lang="en-US" sz="2200" dirty="0" smtClean="0"/>
          </a:p>
        </p:txBody>
      </p:sp>
      <p:sp>
        <p:nvSpPr>
          <p:cNvPr id="4" name="Date Placeholder 3"/>
          <p:cNvSpPr>
            <a:spLocks noGrp="1"/>
          </p:cNvSpPr>
          <p:nvPr>
            <p:ph type="dt" sz="half" idx="10"/>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12"/>
          </p:nvPr>
        </p:nvSpPr>
        <p:spPr/>
        <p:txBody>
          <a:bodyPr/>
          <a:lstStyle/>
          <a:p>
            <a:fld id="{6FB43660-FFB9-438F-8DC4-BC79AD108D53}" type="slidenum">
              <a:rPr lang="en-US" smtClean="0">
                <a:solidFill>
                  <a:prstClr val="white"/>
                </a:solidFill>
              </a:rPr>
              <a:pPr/>
              <a:t>52</a:t>
            </a:fld>
            <a:endParaRPr lang="en-US" dirty="0">
              <a:solidFill>
                <a:prstClr val="white"/>
              </a:solidFill>
            </a:endParaRPr>
          </a:p>
        </p:txBody>
      </p:sp>
    </p:spTree>
    <p:extLst>
      <p:ext uri="{BB962C8B-B14F-4D97-AF65-F5344CB8AC3E}">
        <p14:creationId xmlns:p14="http://schemas.microsoft.com/office/powerpoint/2010/main" val="13895298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Conclusions</a:t>
            </a:r>
            <a:endParaRPr lang="en-US" b="1" dirty="0"/>
          </a:p>
        </p:txBody>
      </p:sp>
      <p:sp>
        <p:nvSpPr>
          <p:cNvPr id="3" name="Content Placeholder 2"/>
          <p:cNvSpPr>
            <a:spLocks noGrp="1"/>
          </p:cNvSpPr>
          <p:nvPr>
            <p:ph idx="1"/>
          </p:nvPr>
        </p:nvSpPr>
        <p:spPr>
          <a:xfrm>
            <a:off x="370367" y="1215662"/>
            <a:ext cx="8382000" cy="5009703"/>
          </a:xfrm>
        </p:spPr>
        <p:txBody>
          <a:bodyPr>
            <a:noAutofit/>
          </a:bodyPr>
          <a:lstStyle/>
          <a:p>
            <a:r>
              <a:rPr lang="en-US" sz="2200" dirty="0" smtClean="0"/>
              <a:t>Long-term </a:t>
            </a:r>
            <a:r>
              <a:rPr lang="en-US" sz="2200" dirty="0"/>
              <a:t>u</a:t>
            </a:r>
            <a:r>
              <a:rPr lang="en-US" sz="2200" dirty="0" smtClean="0"/>
              <a:t>nemployment is declining quickly in U.S. in part because the long-term unemployed are exiting the labor force, as predicted by historical pattern.</a:t>
            </a:r>
          </a:p>
          <a:p>
            <a:r>
              <a:rPr lang="en-US" sz="2200" dirty="0" smtClean="0"/>
              <a:t>About half of the decline in the long-term unemployed’s share of unemployment since January 2011 is due to their increased labor force withdrawal rate.  </a:t>
            </a:r>
          </a:p>
          <a:p>
            <a:r>
              <a:rPr lang="en-US" sz="2200" dirty="0" smtClean="0"/>
              <a:t>Don’t need to resort to extraordinary role for EUC because 2002-2007 experience captures 2008-2015 patterns well.</a:t>
            </a:r>
          </a:p>
          <a:p>
            <a:r>
              <a:rPr lang="en-US" sz="2200" dirty="0" smtClean="0"/>
              <a:t>Little prospect for wave of labor force dropouts re-entering labor market, contrary to conventional wisdom.</a:t>
            </a:r>
          </a:p>
          <a:p>
            <a:r>
              <a:rPr lang="en-US" sz="2200" dirty="0" smtClean="0"/>
              <a:t>Decline in </a:t>
            </a:r>
            <a:r>
              <a:rPr lang="en-US" sz="2200" dirty="0"/>
              <a:t>labor force participation has become a structural </a:t>
            </a:r>
            <a:r>
              <a:rPr lang="en-US" sz="2200" dirty="0" smtClean="0"/>
              <a:t>problem.</a:t>
            </a:r>
            <a:endParaRPr lang="en-US" sz="2200" dirty="0"/>
          </a:p>
          <a:p>
            <a:r>
              <a:rPr lang="en-US" sz="2200" dirty="0" smtClean="0"/>
              <a:t>Tighter job market starting to lead to stronger real wage growth, and likely to continue.</a:t>
            </a:r>
          </a:p>
          <a:p>
            <a:endParaRPr lang="en-US" sz="2200" dirty="0" smtClean="0"/>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53</a:t>
            </a:fld>
            <a:endParaRPr lang="en-US" dirty="0">
              <a:solidFill>
                <a:prstClr val="white"/>
              </a:solidFill>
            </a:endParaRPr>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Tree>
    <p:extLst>
      <p:ext uri="{BB962C8B-B14F-4D97-AF65-F5344CB8AC3E}">
        <p14:creationId xmlns:p14="http://schemas.microsoft.com/office/powerpoint/2010/main" val="78787557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3709988" algn="l"/>
              </a:tabLst>
            </a:pPr>
            <a:r>
              <a:rPr lang="en-US" dirty="0" smtClean="0"/>
              <a:t>Bonus Slide:</a:t>
            </a:r>
            <a:br>
              <a:rPr lang="en-US" dirty="0" smtClean="0"/>
            </a:br>
            <a:r>
              <a:rPr lang="en-US" dirty="0" smtClean="0"/>
              <a:t>Average Work Hours Have Returned to Trend</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54</a:t>
            </a:fld>
            <a:endParaRPr lang="en-US" dirty="0">
              <a:solidFill>
                <a:prstClr val="white"/>
              </a:solidFill>
            </a:endParaRPr>
          </a:p>
        </p:txBody>
      </p:sp>
      <p:sp>
        <p:nvSpPr>
          <p:cNvPr id="6" name="TextBox 5"/>
          <p:cNvSpPr txBox="1"/>
          <p:nvPr/>
        </p:nvSpPr>
        <p:spPr>
          <a:xfrm>
            <a:off x="1105878" y="5996765"/>
            <a:ext cx="6019800"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graphicFrame>
        <p:nvGraphicFramePr>
          <p:cNvPr id="7" name="Object 6"/>
          <p:cNvGraphicFramePr>
            <a:graphicFrameLocks noChangeAspect="1"/>
          </p:cNvGraphicFramePr>
          <p:nvPr>
            <p:extLst>
              <p:ext uri="{D42A27DB-BD31-4B8C-83A1-F6EECF244321}">
                <p14:modId xmlns:p14="http://schemas.microsoft.com/office/powerpoint/2010/main" val="1388345113"/>
              </p:ext>
            </p:extLst>
          </p:nvPr>
        </p:nvGraphicFramePr>
        <p:xfrm>
          <a:off x="1221878" y="1121421"/>
          <a:ext cx="6605456" cy="4937760"/>
        </p:xfrm>
        <a:graphic>
          <a:graphicData uri="http://schemas.openxmlformats.org/presentationml/2006/ole">
            <mc:AlternateContent xmlns:mc="http://schemas.openxmlformats.org/markup-compatibility/2006">
              <mc:Choice xmlns:v="urn:schemas-microsoft-com:vml" Requires="v">
                <p:oleObj spid="_x0000_s68753" name="Worksheet" r:id="rId3" imgW="3657600" imgH="2733710" progId="Excel.Sheet.12">
                  <p:link/>
                </p:oleObj>
              </mc:Choice>
              <mc:Fallback>
                <p:oleObj name="Worksheet" r:id="rId3" imgW="3657600" imgH="2733710" progId="Excel.Sheet.12">
                  <p:link/>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1878" y="1121421"/>
                        <a:ext cx="6605456" cy="493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72097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 Force Participation Rate Peaked in 2000</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6</a:t>
            </a:fld>
            <a:endParaRPr lang="en-US" dirty="0">
              <a:solidFill>
                <a:prstClr val="white"/>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907744206"/>
              </p:ext>
            </p:extLst>
          </p:nvPr>
        </p:nvGraphicFramePr>
        <p:xfrm>
          <a:off x="1210336" y="1124515"/>
          <a:ext cx="6626675" cy="4937760"/>
        </p:xfrm>
        <a:graphic>
          <a:graphicData uri="http://schemas.openxmlformats.org/presentationml/2006/ole">
            <mc:AlternateContent xmlns:mc="http://schemas.openxmlformats.org/markup-compatibility/2006">
              <mc:Choice xmlns:v="urn:schemas-microsoft-com:vml" Requires="v">
                <p:oleObj spid="_x0000_s55479" name="Worksheet" r:id="rId4" imgW="3667041" imgH="2733710" progId="Excel.Sheet.12">
                  <p:link/>
                </p:oleObj>
              </mc:Choice>
              <mc:Fallback>
                <p:oleObj name="Worksheet" r:id="rId4" imgW="3667041" imgH="2733710" progId="Excel.Sheet.12">
                  <p:link/>
                  <p:pic>
                    <p:nvPicPr>
                      <p:cNvPr id="0" name="Picture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0336" y="1124515"/>
                        <a:ext cx="6626675" cy="4937760"/>
                      </a:xfrm>
                      <a:prstGeom prst="rect">
                        <a:avLst/>
                      </a:prstGeom>
                      <a:noFill/>
                      <a:extLst/>
                    </p:spPr>
                  </p:pic>
                </p:oleObj>
              </mc:Fallback>
            </mc:AlternateContent>
          </a:graphicData>
        </a:graphic>
      </p:graphicFrame>
      <p:sp>
        <p:nvSpPr>
          <p:cNvPr id="8" name="TextBox 7"/>
          <p:cNvSpPr txBox="1"/>
          <p:nvPr/>
        </p:nvSpPr>
        <p:spPr>
          <a:xfrm>
            <a:off x="1080971" y="6000690"/>
            <a:ext cx="6019800"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spTree>
    <p:extLst>
      <p:ext uri="{BB962C8B-B14F-4D97-AF65-F5344CB8AC3E}">
        <p14:creationId xmlns:p14="http://schemas.microsoft.com/office/powerpoint/2010/main" val="295371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 Force Participation Rate for Men, Women, and Young Workers</a:t>
            </a:r>
            <a:endParaRPr lang="en-US" dirty="0"/>
          </a:p>
        </p:txBody>
      </p:sp>
      <p:sp>
        <p:nvSpPr>
          <p:cNvPr id="4" name="Date Placeholder 3"/>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5" name="Slide Number Placeholder 4"/>
          <p:cNvSpPr>
            <a:spLocks noGrp="1"/>
          </p:cNvSpPr>
          <p:nvPr>
            <p:ph type="sldNum" sz="quarter" idx="4"/>
          </p:nvPr>
        </p:nvSpPr>
        <p:spPr/>
        <p:txBody>
          <a:bodyPr/>
          <a:lstStyle/>
          <a:p>
            <a:fld id="{6FB43660-FFB9-438F-8DC4-BC79AD108D53}" type="slidenum">
              <a:rPr lang="en-US" smtClean="0">
                <a:solidFill>
                  <a:prstClr val="white"/>
                </a:solidFill>
              </a:rPr>
              <a:pPr/>
              <a:t>7</a:t>
            </a:fld>
            <a:endParaRPr lang="en-US" dirty="0">
              <a:solidFill>
                <a:prstClr val="white"/>
              </a:solidFill>
            </a:endParaRPr>
          </a:p>
        </p:txBody>
      </p:sp>
      <p:sp>
        <p:nvSpPr>
          <p:cNvPr id="8" name="TextBox 7"/>
          <p:cNvSpPr txBox="1"/>
          <p:nvPr/>
        </p:nvSpPr>
        <p:spPr>
          <a:xfrm>
            <a:off x="1079202" y="6011323"/>
            <a:ext cx="6019800"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Note: Shading denotes recession.</a:t>
            </a:r>
          </a:p>
          <a:p>
            <a:r>
              <a:rPr lang="en-US" sz="1000" dirty="0" smtClean="0">
                <a:latin typeface="Arial" panose="020B0604020202020204" pitchFamily="34" charset="0"/>
                <a:cs typeface="Arial" panose="020B0604020202020204" pitchFamily="34" charset="0"/>
              </a:rPr>
              <a:t>Source: Bureau of Labor Statistics; National Bureau of Economic Research.</a:t>
            </a:r>
          </a:p>
        </p:txBody>
      </p:sp>
      <p:graphicFrame>
        <p:nvGraphicFramePr>
          <p:cNvPr id="3" name="Object 2"/>
          <p:cNvGraphicFramePr>
            <a:graphicFrameLocks noChangeAspect="1"/>
          </p:cNvGraphicFramePr>
          <p:nvPr>
            <p:extLst>
              <p:ext uri="{D42A27DB-BD31-4B8C-83A1-F6EECF244321}">
                <p14:modId xmlns:p14="http://schemas.microsoft.com/office/powerpoint/2010/main" val="2200159288"/>
              </p:ext>
            </p:extLst>
          </p:nvPr>
        </p:nvGraphicFramePr>
        <p:xfrm>
          <a:off x="1207630" y="1123194"/>
          <a:ext cx="6640970" cy="4937760"/>
        </p:xfrm>
        <a:graphic>
          <a:graphicData uri="http://schemas.openxmlformats.org/presentationml/2006/ole">
            <mc:AlternateContent xmlns:mc="http://schemas.openxmlformats.org/markup-compatibility/2006">
              <mc:Choice xmlns:v="urn:schemas-microsoft-com:vml" Requires="v">
                <p:oleObj spid="_x0000_s78972" name="Worksheet" r:id="rId3" imgW="3676785" imgH="2733765" progId="Excel.Sheet.12">
                  <p:link/>
                </p:oleObj>
              </mc:Choice>
              <mc:Fallback>
                <p:oleObj name="Worksheet" r:id="rId3" imgW="3676785" imgH="2733765" progId="Excel.Sheet.12">
                  <p:link/>
                  <p:pic>
                    <p:nvPicPr>
                      <p:cNvPr id="0" name=""/>
                      <p:cNvPicPr/>
                      <p:nvPr/>
                    </p:nvPicPr>
                    <p:blipFill>
                      <a:blip r:embed="rId4"/>
                      <a:stretch>
                        <a:fillRect/>
                      </a:stretch>
                    </p:blipFill>
                    <p:spPr>
                      <a:xfrm>
                        <a:off x="1207630" y="1123194"/>
                        <a:ext cx="6640970" cy="4937760"/>
                      </a:xfrm>
                      <a:prstGeom prst="rect">
                        <a:avLst/>
                      </a:prstGeom>
                    </p:spPr>
                  </p:pic>
                </p:oleObj>
              </mc:Fallback>
            </mc:AlternateContent>
          </a:graphicData>
        </a:graphic>
      </p:graphicFrame>
    </p:spTree>
    <p:extLst>
      <p:ext uri="{BB962C8B-B14F-4D97-AF65-F5344CB8AC3E}">
        <p14:creationId xmlns:p14="http://schemas.microsoft.com/office/powerpoint/2010/main" val="19569097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Slide Number Placeholder 3"/>
          <p:cNvSpPr>
            <a:spLocks noGrp="1"/>
          </p:cNvSpPr>
          <p:nvPr>
            <p:ph type="sldNum" sz="quarter" idx="4"/>
          </p:nvPr>
        </p:nvSpPr>
        <p:spPr/>
        <p:txBody>
          <a:bodyPr/>
          <a:lstStyle/>
          <a:p>
            <a:fld id="{0B6A2E85-3BF5-42F8-8129-AA57C4793052}" type="slidenum">
              <a:rPr lang="en-US" smtClean="0"/>
              <a:pPr/>
              <a:t>8</a:t>
            </a:fld>
            <a:endParaRPr lang="en-US" dirty="0"/>
          </a:p>
        </p:txBody>
      </p:sp>
      <p:pic>
        <p:nvPicPr>
          <p:cNvPr id="13" name="Picture 10" descr="http://warehouse-shop.washk12.org/image/cache/data/2193%20Newsprint-500x500.png"/>
          <p:cNvPicPr>
            <a:picLocks noChangeAspect="1" noChangeArrowheads="1"/>
          </p:cNvPicPr>
          <p:nvPr/>
        </p:nvPicPr>
        <p:blipFill>
          <a:blip r:embed="rId3" cstate="print"/>
          <a:srcRect/>
          <a:stretch>
            <a:fillRect/>
          </a:stretch>
        </p:blipFill>
        <p:spPr bwMode="auto">
          <a:xfrm>
            <a:off x="1963332" y="993098"/>
            <a:ext cx="5505450" cy="5499582"/>
          </a:xfrm>
          <a:prstGeom prst="rect">
            <a:avLst/>
          </a:prstGeom>
          <a:noFill/>
          <a:effectLst>
            <a:innerShdw blurRad="63500" dist="50800" dir="10800000">
              <a:prstClr val="black">
                <a:alpha val="50000"/>
              </a:prstClr>
            </a:innerShdw>
          </a:effectLst>
        </p:spPr>
      </p:pic>
      <p:sp>
        <p:nvSpPr>
          <p:cNvPr id="14" name="Subtitle 2"/>
          <p:cNvSpPr txBox="1">
            <a:spLocks/>
          </p:cNvSpPr>
          <p:nvPr/>
        </p:nvSpPr>
        <p:spPr>
          <a:xfrm>
            <a:off x="1994688" y="1051120"/>
            <a:ext cx="5486400" cy="5410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Georgia" panose="02040502050405020303"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Georgia" panose="02040502050405020303"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Georgia" panose="02040502050405020303"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Georgia" panose="02040502050405020303"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n-US" sz="1700" dirty="0" smtClean="0"/>
              <a:t>The conventional wisdom now holds that the unemployment rate should rise because many workers who left the labor force will come back and start looking for a job as the economy improves. </a:t>
            </a:r>
          </a:p>
          <a:p>
            <a:pPr marL="0" indent="0" algn="just">
              <a:buNone/>
            </a:pPr>
            <a:endParaRPr lang="en-US" sz="1000" dirty="0" smtClean="0"/>
          </a:p>
          <a:p>
            <a:pPr marL="0" indent="0" algn="just">
              <a:buNone/>
            </a:pPr>
            <a:r>
              <a:rPr lang="en-US" sz="1700" dirty="0" smtClean="0"/>
              <a:t>While many jobless workers have indeed given up on searching, I’m going on record as a contrarian. I suspect a large rise in the labor force won’t cause the unemployment rate to jump. Instead, I suspect we’re going to see a continuing decline in the unemployment rate …. </a:t>
            </a:r>
          </a:p>
          <a:p>
            <a:pPr marL="0" indent="0" algn="just">
              <a:buNone/>
            </a:pPr>
            <a:endParaRPr lang="en-US" sz="1000" dirty="0" smtClean="0"/>
          </a:p>
          <a:p>
            <a:pPr marL="0" indent="0" algn="just">
              <a:buNone/>
            </a:pPr>
            <a:r>
              <a:rPr lang="en-US" sz="1700" dirty="0" smtClean="0"/>
              <a:t>[W]e might well see the labor force shrinking more even as the measured unemployment rate falls.</a:t>
            </a:r>
          </a:p>
          <a:p>
            <a:pPr marL="0" indent="0" algn="just">
              <a:buNone/>
            </a:pPr>
            <a:endParaRPr lang="en-US" sz="1700" dirty="0" smtClean="0"/>
          </a:p>
          <a:p>
            <a:pPr marL="0" indent="0" algn="just">
              <a:spcBef>
                <a:spcPts val="0"/>
              </a:spcBef>
              <a:buNone/>
            </a:pPr>
            <a:r>
              <a:rPr lang="en-US" sz="1700" dirty="0" smtClean="0"/>
              <a:t>Alan B. Krueger</a:t>
            </a:r>
          </a:p>
          <a:p>
            <a:pPr marL="0" indent="0" algn="just">
              <a:spcBef>
                <a:spcPts val="0"/>
              </a:spcBef>
              <a:buNone/>
            </a:pPr>
            <a:r>
              <a:rPr lang="en-US" sz="1700" dirty="0" smtClean="0"/>
              <a:t>March 30, 2011</a:t>
            </a:r>
            <a:endParaRPr lang="en-US" sz="1700" dirty="0"/>
          </a:p>
        </p:txBody>
      </p:sp>
      <p:pic>
        <p:nvPicPr>
          <p:cNvPr id="15" name="Picture 12" descr="http://stateofthemarkets.com/wp-content/uploads/2013/05/Bloomberg-Logo-650x400.jpg"/>
          <p:cNvPicPr>
            <a:picLocks noChangeAspect="1" noChangeArrowheads="1"/>
          </p:cNvPicPr>
          <p:nvPr/>
        </p:nvPicPr>
        <p:blipFill>
          <a:blip r:embed="rId4" cstate="print"/>
          <a:srcRect t="40800" b="21600"/>
          <a:stretch>
            <a:fillRect/>
          </a:stretch>
        </p:blipFill>
        <p:spPr bwMode="auto">
          <a:xfrm>
            <a:off x="1971147" y="106948"/>
            <a:ext cx="3810000" cy="881579"/>
          </a:xfrm>
          <a:prstGeom prst="rect">
            <a:avLst/>
          </a:prstGeom>
          <a:noFill/>
        </p:spPr>
      </p:pic>
      <p:sp>
        <p:nvSpPr>
          <p:cNvPr id="2" name="Date Placeholder 1"/>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Tree>
    <p:extLst>
      <p:ext uri="{BB962C8B-B14F-4D97-AF65-F5344CB8AC3E}">
        <p14:creationId xmlns:p14="http://schemas.microsoft.com/office/powerpoint/2010/main" val="1191345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Date Placeholder 4"/>
          <p:cNvSpPr>
            <a:spLocks noGrp="1"/>
          </p:cNvSpPr>
          <p:nvPr>
            <p:ph type="dt" sz="half" idx="2"/>
          </p:nvPr>
        </p:nvSpPr>
        <p:spPr/>
        <p:txBody>
          <a:bodyPr/>
          <a:lstStyle/>
          <a:p>
            <a:r>
              <a:rPr lang="en-US" dirty="0" smtClean="0">
                <a:solidFill>
                  <a:prstClr val="white"/>
                </a:solidFill>
              </a:rPr>
              <a:t>July 22, 2015</a:t>
            </a:r>
            <a:endParaRPr lang="en-US" dirty="0">
              <a:solidFill>
                <a:prstClr val="white"/>
              </a:solidFill>
            </a:endParaRPr>
          </a:p>
        </p:txBody>
      </p:sp>
      <p:sp>
        <p:nvSpPr>
          <p:cNvPr id="6" name="Slide Number Placeholder 5"/>
          <p:cNvSpPr>
            <a:spLocks noGrp="1"/>
          </p:cNvSpPr>
          <p:nvPr>
            <p:ph type="sldNum" sz="quarter" idx="4"/>
          </p:nvPr>
        </p:nvSpPr>
        <p:spPr/>
        <p:txBody>
          <a:bodyPr/>
          <a:lstStyle/>
          <a:p>
            <a:fld id="{6FB43660-FFB9-438F-8DC4-BC79AD108D53}" type="slidenum">
              <a:rPr lang="en-US" smtClean="0">
                <a:solidFill>
                  <a:prstClr val="white"/>
                </a:solidFill>
              </a:rPr>
              <a:pPr/>
              <a:t>9</a:t>
            </a:fld>
            <a:endParaRPr lang="en-US" dirty="0">
              <a:solidFill>
                <a:prstClr val="white"/>
              </a:solidFill>
            </a:endParaRPr>
          </a:p>
        </p:txBody>
      </p:sp>
      <p:sp>
        <p:nvSpPr>
          <p:cNvPr id="3" name="Content Placeholder 2"/>
          <p:cNvSpPr>
            <a:spLocks noGrp="1"/>
          </p:cNvSpPr>
          <p:nvPr>
            <p:ph idx="4294967295"/>
          </p:nvPr>
        </p:nvSpPr>
        <p:spPr>
          <a:xfrm>
            <a:off x="5257800" y="1481468"/>
            <a:ext cx="3581400" cy="4114800"/>
          </a:xfrm>
        </p:spPr>
        <p:txBody>
          <a:bodyPr>
            <a:noAutofit/>
          </a:bodyPr>
          <a:lstStyle/>
          <a:p>
            <a:pPr marL="0" indent="1588">
              <a:buNone/>
            </a:pPr>
            <a:r>
              <a:rPr lang="en-US" sz="2000" dirty="0" smtClean="0"/>
              <a:t>“We </a:t>
            </a:r>
            <a:r>
              <a:rPr lang="en-US" sz="2000" dirty="0"/>
              <a:t>find that the labor force participation rate is likely to stop falling, which would raise the minimum amount of job growth needed to lower the unemployment rate</a:t>
            </a:r>
            <a:r>
              <a:rPr lang="en-US" sz="2000" dirty="0" smtClean="0"/>
              <a:t>.”</a:t>
            </a:r>
          </a:p>
          <a:p>
            <a:pPr>
              <a:buNone/>
            </a:pPr>
            <a:endParaRPr lang="en-US" sz="900" dirty="0" smtClean="0">
              <a:effectLst>
                <a:outerShdw blurRad="38100" dist="38100" dir="2700000" algn="tl">
                  <a:srgbClr val="000000">
                    <a:alpha val="43137"/>
                  </a:srgbClr>
                </a:outerShdw>
              </a:effectLst>
            </a:endParaRPr>
          </a:p>
          <a:p>
            <a:pPr marL="0" indent="0">
              <a:buNone/>
            </a:pPr>
            <a:r>
              <a:rPr lang="en-US" sz="2000" dirty="0" smtClean="0"/>
              <a:t>Goldman’s forecast for end of 2011 was for an increase from 64.2% in May to 64.6% in December.  </a:t>
            </a:r>
          </a:p>
          <a:p>
            <a:pPr marL="0" indent="0">
              <a:buNone/>
            </a:pPr>
            <a:endParaRPr lang="en-US" sz="900" dirty="0"/>
          </a:p>
          <a:p>
            <a:pPr marL="0" indent="0">
              <a:buNone/>
            </a:pPr>
            <a:r>
              <a:rPr lang="en-US" sz="2000" dirty="0" smtClean="0"/>
              <a:t>May 5, 2011</a:t>
            </a:r>
          </a:p>
          <a:p>
            <a:pPr>
              <a:buNone/>
            </a:pPr>
            <a:endParaRPr lang="en-US" sz="2000" dirty="0"/>
          </a:p>
        </p:txBody>
      </p:sp>
      <p:pic>
        <p:nvPicPr>
          <p:cNvPr id="4" name="Picture 3" descr="C:\Users\akrueger\AppData\Local\Temp\Screen Shot 2014-10-05 at 12.46.32 PM.png"/>
          <p:cNvPicPr>
            <a:picLocks noChangeAspect="1" noChangeArrowheads="1"/>
          </p:cNvPicPr>
          <p:nvPr/>
        </p:nvPicPr>
        <p:blipFill>
          <a:blip r:embed="rId4" cstate="print"/>
          <a:srcRect/>
          <a:stretch>
            <a:fillRect/>
          </a:stretch>
        </p:blipFill>
        <p:spPr bwMode="auto">
          <a:xfrm>
            <a:off x="0" y="2"/>
            <a:ext cx="9144000" cy="999644"/>
          </a:xfrm>
          <a:prstGeom prst="rect">
            <a:avLst/>
          </a:prstGeom>
          <a:noFill/>
        </p:spPr>
      </p:pic>
      <p:sp>
        <p:nvSpPr>
          <p:cNvPr id="9" name="Rectangle 8"/>
          <p:cNvSpPr/>
          <p:nvPr/>
        </p:nvSpPr>
        <p:spPr>
          <a:xfrm>
            <a:off x="4800600" y="3152775"/>
            <a:ext cx="238125"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463229865"/>
              </p:ext>
            </p:extLst>
          </p:nvPr>
        </p:nvGraphicFramePr>
        <p:xfrm>
          <a:off x="205155" y="1594335"/>
          <a:ext cx="4905993" cy="3657600"/>
        </p:xfrm>
        <a:graphic>
          <a:graphicData uri="http://schemas.openxmlformats.org/presentationml/2006/ole">
            <mc:AlternateContent xmlns:mc="http://schemas.openxmlformats.org/markup-compatibility/2006">
              <mc:Choice xmlns:v="urn:schemas-microsoft-com:vml" Requires="v">
                <p:oleObj spid="_x0000_s40158" name="Worksheet" r:id="rId5" imgW="3667057" imgH="2733765" progId="Excel.Sheet.12">
                  <p:link/>
                </p:oleObj>
              </mc:Choice>
              <mc:Fallback>
                <p:oleObj name="Worksheet" r:id="rId5" imgW="3667057" imgH="2733765" progId="Excel.Sheet.12">
                  <p:link/>
                  <p:pic>
                    <p:nvPicPr>
                      <p:cNvPr id="0" name="Picture 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55" y="1594335"/>
                        <a:ext cx="4905993" cy="36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99138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15697</TotalTime>
  <Words>4087</Words>
  <Application>Microsoft Office PowerPoint</Application>
  <PresentationFormat>On-screen Show (4:3)</PresentationFormat>
  <Paragraphs>380</Paragraphs>
  <Slides>54</Slides>
  <Notes>16</Notes>
  <HiddenSlides>0</HiddenSlides>
  <MMClips>0</MMClips>
  <ScaleCrop>false</ScaleCrop>
  <HeadingPairs>
    <vt:vector size="6" baseType="variant">
      <vt:variant>
        <vt:lpstr>Theme</vt:lpstr>
      </vt:variant>
      <vt:variant>
        <vt:i4>1</vt:i4>
      </vt:variant>
      <vt:variant>
        <vt:lpstr>Links</vt:lpstr>
      </vt:variant>
      <vt:variant>
        <vt:i4>33</vt:i4>
      </vt:variant>
      <vt:variant>
        <vt:lpstr>Slide Titles</vt:lpstr>
      </vt:variant>
      <vt:variant>
        <vt:i4>54</vt:i4>
      </vt:variant>
    </vt:vector>
  </HeadingPairs>
  <TitlesOfParts>
    <vt:vector size="88" baseType="lpstr">
      <vt:lpstr>1_Office Theme</vt:lpstr>
      <vt:lpstr>\\Files\davidcho\Alan\Presentations\Charts\Unemployment Rates by Duration.xlsx!CHARTS![Unemployment Rates by Duration.xlsx]CHARTS Chart 3</vt:lpstr>
      <vt:lpstr>\\Files\davidcho\Alan\Presentations\Charts\Long-Term Share of Unemployment.xlsx!CHART![Long-Term Share of Unemployment.xlsx]CHART Chart 17</vt:lpstr>
      <vt:lpstr>\\Files\davidcho\Alan\Presentations\Charts\Employment-Population Ratio.xlsx!CHART![Employment-Population Ratio.xlsx]CHART Chart 17</vt:lpstr>
      <vt:lpstr>\\Files\davidcho\Alan\Presentations\Charts\Labor Force Participation Rate.xlsx!CHART![Labor Force Participation Rate.xlsx]CHART Chart 17</vt:lpstr>
      <vt:lpstr>\\files\davidcho\Alan\Presentations\Charts\Labor Force Participation Rates by Demographics.xlsx!CHART![Labor Force Participation Rates by Demographics.xlsx]CHART Chart 4</vt:lpstr>
      <vt:lpstr>\\files\davidcho\Alan\Presentations\Charts\Labor Force Participation Rate - GS.xlsx!CHARTS![Labor Force Participation Rate - GS.xlsx]CHARTS Chart 17</vt:lpstr>
      <vt:lpstr>\\files\davidcho\Alan\Presentations\Charts\Labor Force Participation Rate - GS.xlsx!CHARTS![Labor Force Participation Rate - GS.xlsx]CHARTS Chart 3</vt:lpstr>
      <vt:lpstr>\\files\davidcho\Alan\Presentations\Charts\Labor Force Participation Rate - GS.xlsx!CHARTS![Labor Force Participation Rate - GS.xlsx]CHARTS Chart 4</vt:lpstr>
      <vt:lpstr>\\files\davidcho\Alan\Presentations\Charts\Labor Force Participation Rate - GS.xlsx!CHARTS![Labor Force Participation Rate - GS.xlsx]CHARTS Chart 5</vt:lpstr>
      <vt:lpstr>\\files\davidcho\Alan\Presentations\Charts\Labor Force Participation Rate - GS.xlsx!CHARTS![Labor Force Participation Rate - GS.xlsx]CHARTS Chart 6</vt:lpstr>
      <vt:lpstr>\\Files\davidcho\Alan\Presentations\Charts\Transition Rates by Duration of Unemployment.xlsx!CHARTS![Transition Rates by Duration of Unemployment.xlsx]CHARTS Chart 6</vt:lpstr>
      <vt:lpstr>\\Files\davidcho\Alan\Presentations\Charts\Transition Rates by Duration of Unemployment.xlsx!CHARTS![Transition Rates by Duration of Unemployment.xlsx]CHARTS Chart 1</vt:lpstr>
      <vt:lpstr>\\Files\davidcho\Alan\Presentations\Charts\Labor Force Status Flows.xlsx!CHART![Labor Force Status Flows.xlsx]CHART Chart 17</vt:lpstr>
      <vt:lpstr>\\files\davidcho\Alan\Presentations\Charts\Labor Force Participation Rate and Trends.xlsx!CHART![Labor Force Participation Rate and Trends.xlsx]CHART Chart 17</vt:lpstr>
      <vt:lpstr>\\Files\davidcho\Alan\Presentations\Charts\Beveridge Curve Forecast.xlsx!CHARTS![Beveridge Curve Forecast.xlsx]CHARTS Chart 3</vt:lpstr>
      <vt:lpstr>\\files\davidcho\Alan\Presentations\Charts\Beveridge Curves.xlsx!CHARTS![Beveridge Curves.xlsx]CHARTS Chart 8</vt:lpstr>
      <vt:lpstr>\\files\davidcho\Alan\Presentations\Charts\Calibrated Model of Transition Rates by Duration of Unemployment.xlsx!CHARTS![Calibrated Model of Transition Rates by Duration of Unemployment.xlsx]CHARTS Chart 1</vt:lpstr>
      <vt:lpstr>\\files\davidcho\Alan\Presentations\Charts\Beveridge Curve Forecast.xlsx!CHARTS![Beveridge Curve Forecast.xlsx]CHARTS Chart 4</vt:lpstr>
      <vt:lpstr>\\files\davidcho\Alan\Presentations\Charts\Beveridge Curve Forecast.xlsx!CHARTS![Beveridge Curve Forecast.xlsx]CHARTS Chart 5</vt:lpstr>
      <vt:lpstr>\\Files\davidcho\Alan\Presentations\Charts\Phillips Curves.xlsx!CHARTS![Phillips Curves.xlsx]CHARTS Chart 1</vt:lpstr>
      <vt:lpstr>\\Files\davidcho\Alan\Presentations\Charts\Phillips Curves.xlsx!CHARTS![Phillips Curves.xlsx]CHARTS Chart 13</vt:lpstr>
      <vt:lpstr>\\files\davidcho\Alan\Feldstein Lecture 2015-07\Table of Expected Real Wage Phillips Curve.xlsx!SUMMARY!R3C3:R20C7</vt:lpstr>
      <vt:lpstr>\\files\davidcho\Alan\Presentations\Charts\ECI.xlsx!CHART![ECI.xlsx]CHART Chart 17</vt:lpstr>
      <vt:lpstr>\\files\davidcho\Alan\Presentations\Charts\Real Earnings.xlsx!CHARTS![Real Earnings.xlsx]CHARTS Chart 5</vt:lpstr>
      <vt:lpstr>\\Files\davidcho\Alan\Presentations\Charts\Phillips Curves.xlsx!CHARTS![Phillips Curves.xlsx]CHARTS Chart 8</vt:lpstr>
      <vt:lpstr>\\Files\davidcho\Alan\Presentations\Charts\Phillips Curves.xlsx!CHARTS![Phillips Curves.xlsx]CHARTS Chart 9</vt:lpstr>
      <vt:lpstr>\\files\davidcho\Alan\Presentations\Charts\Real Earnings.xlsx!CHARTS![Real Earnings.xlsx]CHARTS Chart 4</vt:lpstr>
      <vt:lpstr>\\Files\davidcho\Alan\Presentations\Charts\Phillips Curves.xlsx!CHARTS![Phillips Curves.xlsx]CHARTS Chart 14</vt:lpstr>
      <vt:lpstr>\\Files\davidcho\Alan\Presentations\Charts\Phillips Curves.xlsx!CHARTS![Phillips Curves.xlsx]CHARTS Chart 15</vt:lpstr>
      <vt:lpstr>\\files\davidcho\Alan\Feldstein Lecture 2015-07\State-Level Analysis Summary Table.xlsx!Sheet1!R3C3:R22C11</vt:lpstr>
      <vt:lpstr>\\files\davidcho\Alan\Feldstein Lecture 2015-07\State-Level Regressions Table 1.xlsx!SUMMARY!R3C3:R17C12</vt:lpstr>
      <vt:lpstr>\\files\davidcho\Alan\Feldstein Lecture 2015-07\State-Level Regressions Table 2.xlsx!SUMMARY!R3C3:R18C17</vt:lpstr>
      <vt:lpstr>\\Files\davidcho\Alan\Presentations\Charts\Average Weekly Hours.xlsx!CHARTS![Average Weekly Hours.xlsx]CHARTS Chart 2</vt:lpstr>
      <vt:lpstr>How Tight is the Labor Market?    (How Should We Think About the Long-Term Unemployed?)</vt:lpstr>
      <vt:lpstr>Outline</vt:lpstr>
      <vt:lpstr>Unemployment Rate is Returning to Normal</vt:lpstr>
      <vt:lpstr>The Percentage of the Unemployed Who Are Out of Work for More Than 6 Months Hit a Record But is Declining Fast</vt:lpstr>
      <vt:lpstr>Employment Rate Has Improved, But By Less Than Unemployment Has Declined</vt:lpstr>
      <vt:lpstr>Labor Force Participation Rate Peaked in 2000</vt:lpstr>
      <vt:lpstr>Labor Force Participation Rate for Men, Women, and Young Workers</vt:lpstr>
      <vt:lpstr>PowerPoint Presentation</vt:lpstr>
      <vt:lpstr>PowerPoint Presentation</vt:lpstr>
      <vt:lpstr>PowerPoint Presentation</vt:lpstr>
      <vt:lpstr>PowerPoint Presentation</vt:lpstr>
      <vt:lpstr>PowerPoint Presentation</vt:lpstr>
      <vt:lpstr>PowerPoint Presentation</vt:lpstr>
      <vt:lpstr>Average Monthly Labor Force Withdrawal Rate in the United States</vt:lpstr>
      <vt:lpstr>Average Monthly Job Finding Rate in the United States Consistent With Duration Dependence</vt:lpstr>
      <vt:lpstr>Exit Rate Rises the Longer Workers Are Unemployed: Labor Force Status a Year Later After Specified Months of Joblessness</vt:lpstr>
      <vt:lpstr>The Long-Term Unemployed Normally Face Bleak Prospects and Inconsistent Employment</vt:lpstr>
      <vt:lpstr>Disposition of the Long-Term Unemployed</vt:lpstr>
      <vt:lpstr>Supply-Side:  Long-Term Unemployment Takes a Toll</vt:lpstr>
      <vt:lpstr>Demand Side: The Probability of Receiving a Callback Declines as the Duration of Unemployment Rises</vt:lpstr>
      <vt:lpstr>Won’t People Re-Enter the Labor Force if the Economy Strengthens? </vt:lpstr>
      <vt:lpstr>Little Historical Precedent for Bounce Back in LFPR</vt:lpstr>
      <vt:lpstr>Relative to Trend, There Was Essentially No Catch-Up      in Labor Force Participation After 1980-82 Recession</vt:lpstr>
      <vt:lpstr>Similar Declines in Labor Force Participation Following Both the Great Recession and the Early 1980s Recession</vt:lpstr>
      <vt:lpstr>Beveridge Curve</vt:lpstr>
      <vt:lpstr>Beveridge Curve Using Short-Term Unemployment Rate</vt:lpstr>
      <vt:lpstr>Calibrated Model From  Krueger, Cramer, and Cho (2014)</vt:lpstr>
      <vt:lpstr>Average Monthly Labor Force Withdrawal Rate in the United States for Prime Age Workers</vt:lpstr>
      <vt:lpstr>Simulation for 2008-2013 Based on Matching Function Over 2002-2007</vt:lpstr>
      <vt:lpstr>Counterfactual I: Hold UL-N Fixed for LTU Rising UL-N Accounts for ~50% of Drop in LTU Share</vt:lpstr>
      <vt:lpstr>Counterfactual II: Hold Job Finding (UL-E) Fixed for LTU Rising UL-E Accounts for ~10% of Drop in LTU Share</vt:lpstr>
      <vt:lpstr>Counterfactuals for the Change in the  Unemployment Rate</vt:lpstr>
      <vt:lpstr>Beveridge Curve, Published Projection From March 2014 and Actual Vacancies</vt:lpstr>
      <vt:lpstr>New Projection of Beveridge Curve  if Total Vacancies Remain at Their May 2015 Level</vt:lpstr>
      <vt:lpstr>Summary of Results of Calibrated Matching Model</vt:lpstr>
      <vt:lpstr>Further Evidence on Effect of Long-Term Unemployed From Phillips Curves</vt:lpstr>
      <vt:lpstr>Price Phillips Curve in the United States Using Overall and Short-Term Unemployment Rate</vt:lpstr>
      <vt:lpstr>Range of Interpretations of Shift in Phillips Curve</vt:lpstr>
      <vt:lpstr>What About Wages? </vt:lpstr>
      <vt:lpstr>“The High-Pressure Labor Market of the 1990s”</vt:lpstr>
      <vt:lpstr>Real Wage Phillips Curve Allowing for Differential Effects of Short- and Long-Term Unemployment</vt:lpstr>
      <vt:lpstr>4-Quarter Percent Change in Employment Cost Index: Wages and Salaries in Private Industry</vt:lpstr>
      <vt:lpstr>4-Quarter Percent Change in Employment Cost Index Less Previous Year’s Core Price Inflation </vt:lpstr>
      <vt:lpstr>Real ECI Wage Phillips Curve in the United States Using Overall and Short-Term Unemployment Rate</vt:lpstr>
      <vt:lpstr>12-Month Percent Change in Production/Nonsupervisory Earnings Less Previous Year’s Price Inflation </vt:lpstr>
      <vt:lpstr>Real Wage Phillips Curve in the United States Using Overall and Short-Term Unemployment Rate</vt:lpstr>
      <vt:lpstr>State-Level Phillips Curves</vt:lpstr>
      <vt:lpstr>Summary of Federal Reserve Studies of the Phillips Curve Using State-Level Data</vt:lpstr>
      <vt:lpstr>My Analysis of State-Level CPS Data</vt:lpstr>
      <vt:lpstr>My State-Year Analysis Based on CPS:  1994-2013 Real Wage Growth Regressions</vt:lpstr>
      <vt:lpstr>State-Year Analysis of  Expected Wage Growth at Various Deciles</vt:lpstr>
      <vt:lpstr>Targeted Policies to Aid Long-Term Unemployed and Raise LFPR</vt:lpstr>
      <vt:lpstr>Conclusions</vt:lpstr>
      <vt:lpstr>Bonus Slide: Average Work Hours Have Returned to Trend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Nation’s Service: Lessons from Serving as the President’s Chief Economist</dc:title>
  <dc:creator>akrueger</dc:creator>
  <cp:lastModifiedBy>burke</cp:lastModifiedBy>
  <cp:revision>726</cp:revision>
  <cp:lastPrinted>2015-07-19T21:33:22Z</cp:lastPrinted>
  <dcterms:created xsi:type="dcterms:W3CDTF">2013-11-21T15:44:44Z</dcterms:created>
  <dcterms:modified xsi:type="dcterms:W3CDTF">2015-08-05T17:14:17Z</dcterms:modified>
</cp:coreProperties>
</file>